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318" r:id="rId2"/>
    <p:sldId id="297" r:id="rId3"/>
    <p:sldId id="331" r:id="rId4"/>
    <p:sldId id="278" r:id="rId5"/>
    <p:sldId id="310" r:id="rId6"/>
    <p:sldId id="311" r:id="rId7"/>
    <p:sldId id="322" r:id="rId8"/>
    <p:sldId id="332" r:id="rId9"/>
    <p:sldId id="333" r:id="rId10"/>
    <p:sldId id="334" r:id="rId11"/>
    <p:sldId id="335" r:id="rId12"/>
    <p:sldId id="336" r:id="rId13"/>
    <p:sldId id="324" r:id="rId14"/>
    <p:sldId id="338" r:id="rId15"/>
    <p:sldId id="277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an Van Dung" initials="TVD" lastIdx="1" clrIdx="0">
    <p:extLst>
      <p:ext uri="{19B8F6BF-5375-455C-9EA6-DF929625EA0E}">
        <p15:presenceInfo xmlns:p15="http://schemas.microsoft.com/office/powerpoint/2012/main" userId="S-1-5-21-2513411057-2799133677-1155195593-339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14" autoAdjust="0"/>
    <p:restoredTop sz="94434" autoAdjust="0"/>
  </p:normalViewPr>
  <p:slideViewPr>
    <p:cSldViewPr snapToGrid="0">
      <p:cViewPr varScale="1">
        <p:scale>
          <a:sx n="70" d="100"/>
          <a:sy n="70" d="100"/>
        </p:scale>
        <p:origin x="87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0" d="100"/>
          <a:sy n="40" d="100"/>
        </p:scale>
        <p:origin x="1460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9E59A-F24F-4083-9543-5C3B03D9ECC6}" type="datetimeFigureOut">
              <a:rPr lang="fr-CA" smtClean="0"/>
              <a:t>2015-07-10</a:t>
            </a:fld>
            <a:endParaRPr lang="fr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EA8AF5-7DE9-4169-9518-943EA70624D5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58304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A8AF5-7DE9-4169-9518-943EA70624D5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96694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A8AF5-7DE9-4169-9518-943EA70624D5}" type="slidenum">
              <a:rPr lang="fr-CA" smtClean="0"/>
              <a:t>10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4931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A8AF5-7DE9-4169-9518-943EA70624D5}" type="slidenum">
              <a:rPr lang="fr-CA" smtClean="0"/>
              <a:t>11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05511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A8AF5-7DE9-4169-9518-943EA70624D5}" type="slidenum">
              <a:rPr lang="fr-CA" smtClean="0"/>
              <a:t>12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14678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A8AF5-7DE9-4169-9518-943EA70624D5}" type="slidenum">
              <a:rPr lang="fr-CA" smtClean="0"/>
              <a:t>13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29782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A8AF5-7DE9-4169-9518-943EA70624D5}" type="slidenum">
              <a:rPr lang="fr-CA" smtClean="0"/>
              <a:t>14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24697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A8AF5-7DE9-4169-9518-943EA70624D5}" type="slidenum">
              <a:rPr lang="fr-CA" smtClean="0"/>
              <a:t>15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28423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A8AF5-7DE9-4169-9518-943EA70624D5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33635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0" noProof="0" dirty="0" smtClean="0"/>
              <a:t>Our</a:t>
            </a:r>
            <a:r>
              <a:rPr lang="en-CA" b="0" baseline="0" noProof="0" dirty="0" smtClean="0"/>
              <a:t> response to those market needs and trends, as we see it at DiCentral, is our B2B platform DiSupply.</a:t>
            </a:r>
            <a:endParaRPr lang="en-CA" b="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A8AF5-7DE9-4169-9518-943EA70624D5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0235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0" noProof="0" dirty="0" smtClean="0"/>
              <a:t>Our</a:t>
            </a:r>
            <a:r>
              <a:rPr lang="en-CA" b="0" baseline="0" noProof="0" dirty="0" smtClean="0"/>
              <a:t> response to those market needs and trends, as we see it at DiCentral, is our B2B platform DiSupply.</a:t>
            </a:r>
            <a:endParaRPr lang="en-CA" b="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A8AF5-7DE9-4169-9518-943EA70624D5}" type="slidenum">
              <a:rPr lang="fr-CA" smtClean="0"/>
              <a:t>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06735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0" noProof="0" dirty="0" smtClean="0"/>
              <a:t>Our</a:t>
            </a:r>
            <a:r>
              <a:rPr lang="en-CA" b="0" baseline="0" noProof="0" dirty="0" smtClean="0"/>
              <a:t> response to those market needs and trends, as we see it at DiCentral, is our B2B platform DiSupply.</a:t>
            </a:r>
            <a:endParaRPr lang="en-CA" b="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A8AF5-7DE9-4169-9518-943EA70624D5}" type="slidenum">
              <a:rPr lang="fr-CA" smtClean="0"/>
              <a:t>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77299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A8AF5-7DE9-4169-9518-943EA70624D5}" type="slidenum">
              <a:rPr lang="fr-CA" smtClean="0"/>
              <a:t>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87486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A8AF5-7DE9-4169-9518-943EA70624D5}" type="slidenum">
              <a:rPr lang="fr-CA" smtClean="0"/>
              <a:t>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28555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A8AF5-7DE9-4169-9518-943EA70624D5}" type="slidenum">
              <a:rPr lang="fr-CA" smtClean="0"/>
              <a:t>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36420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0" noProof="0" dirty="0" smtClean="0"/>
              <a:t>Our</a:t>
            </a:r>
            <a:r>
              <a:rPr lang="en-CA" b="0" baseline="0" noProof="0" dirty="0" smtClean="0"/>
              <a:t> response to those market needs and trends, as we see it at DiCentral, is our B2B platform DiSupply.</a:t>
            </a:r>
            <a:endParaRPr lang="en-CA" b="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A8AF5-7DE9-4169-9518-943EA70624D5}" type="slidenum">
              <a:rPr lang="fr-CA" smtClean="0"/>
              <a:t>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34746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26FA8-62A5-4660-BCF7-80E2B0881735}" type="datetimeFigureOut">
              <a:rPr lang="fr-CA" smtClean="0"/>
              <a:t>2015-07-10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06A05-3B6A-4F2F-9868-395E2E10F128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30738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26FA8-62A5-4660-BCF7-80E2B0881735}" type="datetimeFigureOut">
              <a:rPr lang="fr-CA" smtClean="0"/>
              <a:t>2015-07-10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06A05-3B6A-4F2F-9868-395E2E10F128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82362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26FA8-62A5-4660-BCF7-80E2B0881735}" type="datetimeFigureOut">
              <a:rPr lang="fr-CA" smtClean="0"/>
              <a:t>2015-07-10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06A05-3B6A-4F2F-9868-395E2E10F128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81002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" y="0"/>
            <a:ext cx="12183545" cy="6862762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10906538" y="6484062"/>
            <a:ext cx="128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 smtClean="0">
                <a:latin typeface="Segoe UI Light" panose="020B0502040204020203" pitchFamily="34" charset="0"/>
              </a:rPr>
              <a:t>www.disupply.net</a:t>
            </a:r>
            <a:endParaRPr lang="fr-CA" sz="1200" dirty="0">
              <a:latin typeface="Segoe UI Light" panose="020B0502040204020203" pitchFamily="34" charset="0"/>
            </a:endParaRPr>
          </a:p>
        </p:txBody>
      </p:sp>
      <p:pic>
        <p:nvPicPr>
          <p:cNvPr id="15" name="Picture 14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84" y="6404191"/>
            <a:ext cx="1106170" cy="356870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8454" y="6444126"/>
            <a:ext cx="951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200" dirty="0" err="1" smtClean="0">
                <a:latin typeface="Segoe UI Light" panose="020B0502040204020203" pitchFamily="34" charset="0"/>
              </a:rPr>
              <a:t>powered</a:t>
            </a:r>
            <a:r>
              <a:rPr lang="fr-CA" sz="1200" dirty="0" smtClean="0">
                <a:latin typeface="Segoe UI Light" panose="020B0502040204020203" pitchFamily="34" charset="0"/>
              </a:rPr>
              <a:t> by</a:t>
            </a:r>
            <a:endParaRPr lang="fr-CA" sz="1200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096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" y="0"/>
            <a:ext cx="12183545" cy="6862762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10906538" y="6484062"/>
            <a:ext cx="128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 smtClean="0">
                <a:latin typeface="Segoe UI Light" panose="020B0502040204020203" pitchFamily="34" charset="0"/>
              </a:rPr>
              <a:t>www.disupply.net</a:t>
            </a:r>
            <a:endParaRPr lang="fr-CA" sz="1200" dirty="0">
              <a:latin typeface="Segoe UI Light" panose="020B0502040204020203" pitchFamily="34" charset="0"/>
            </a:endParaRPr>
          </a:p>
        </p:txBody>
      </p:sp>
      <p:pic>
        <p:nvPicPr>
          <p:cNvPr id="9" name="Picture 8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84" y="6404191"/>
            <a:ext cx="1106170" cy="35687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8454" y="6444126"/>
            <a:ext cx="951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200" dirty="0" err="1" smtClean="0">
                <a:latin typeface="Segoe UI Light" panose="020B0502040204020203" pitchFamily="34" charset="0"/>
              </a:rPr>
              <a:t>powered</a:t>
            </a:r>
            <a:r>
              <a:rPr lang="fr-CA" sz="1200" dirty="0" smtClean="0">
                <a:latin typeface="Segoe UI Light" panose="020B0502040204020203" pitchFamily="34" charset="0"/>
              </a:rPr>
              <a:t> by</a:t>
            </a:r>
            <a:endParaRPr lang="fr-CA" sz="1200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019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" y="0"/>
            <a:ext cx="12183545" cy="6862762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10906538" y="6484062"/>
            <a:ext cx="128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 smtClean="0">
                <a:latin typeface="Segoe UI Light" panose="020B0502040204020203" pitchFamily="34" charset="0"/>
              </a:rPr>
              <a:t>www.disupply.net</a:t>
            </a:r>
            <a:endParaRPr lang="fr-CA" sz="1200" dirty="0">
              <a:latin typeface="Segoe UI Light" panose="020B0502040204020203" pitchFamily="34" charset="0"/>
            </a:endParaRPr>
          </a:p>
        </p:txBody>
      </p:sp>
      <p:pic>
        <p:nvPicPr>
          <p:cNvPr id="7" name="Picture 6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84" y="6404191"/>
            <a:ext cx="1106170" cy="35687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8454" y="6444126"/>
            <a:ext cx="951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200" dirty="0" err="1" smtClean="0">
                <a:latin typeface="Segoe UI Light" panose="020B0502040204020203" pitchFamily="34" charset="0"/>
              </a:rPr>
              <a:t>powered</a:t>
            </a:r>
            <a:r>
              <a:rPr lang="fr-CA" sz="1200" dirty="0" smtClean="0">
                <a:latin typeface="Segoe UI Light" panose="020B0502040204020203" pitchFamily="34" charset="0"/>
              </a:rPr>
              <a:t> by</a:t>
            </a:r>
            <a:endParaRPr lang="fr-CA" sz="1200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303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26FA8-62A5-4660-BCF7-80E2B0881735}" type="datetimeFigureOut">
              <a:rPr lang="fr-CA" smtClean="0"/>
              <a:t>2015-07-10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06A05-3B6A-4F2F-9868-395E2E10F128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56573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26FA8-62A5-4660-BCF7-80E2B0881735}" type="datetimeFigureOut">
              <a:rPr lang="fr-CA" smtClean="0"/>
              <a:t>2015-07-10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06A05-3B6A-4F2F-9868-395E2E10F128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34416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26FA8-62A5-4660-BCF7-80E2B0881735}" type="datetimeFigureOut">
              <a:rPr lang="fr-CA" smtClean="0"/>
              <a:t>2015-07-10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06A05-3B6A-4F2F-9868-395E2E10F128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93704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26FA8-62A5-4660-BCF7-80E2B0881735}" type="datetimeFigureOut">
              <a:rPr lang="fr-CA" smtClean="0"/>
              <a:t>2015-07-10</a:t>
            </a:fld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06A05-3B6A-4F2F-9868-395E2E10F128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83506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26FA8-62A5-4660-BCF7-80E2B0881735}" type="datetimeFigureOut">
              <a:rPr lang="fr-CA" smtClean="0"/>
              <a:t>2015-07-10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06A05-3B6A-4F2F-9868-395E2E10F128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93447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26FA8-62A5-4660-BCF7-80E2B0881735}" type="datetimeFigureOut">
              <a:rPr lang="fr-CA" smtClean="0"/>
              <a:t>2015-07-10</a:t>
            </a:fld>
            <a:endParaRPr lang="fr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06A05-3B6A-4F2F-9868-395E2E10F128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38131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26FA8-62A5-4660-BCF7-80E2B0881735}" type="datetimeFigureOut">
              <a:rPr lang="fr-CA" smtClean="0"/>
              <a:t>2015-07-10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06A05-3B6A-4F2F-9868-395E2E10F128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76461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26FA8-62A5-4660-BCF7-80E2B0881735}" type="datetimeFigureOut">
              <a:rPr lang="fr-CA" smtClean="0"/>
              <a:t>2015-07-10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06A05-3B6A-4F2F-9868-395E2E10F128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18036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26FA8-62A5-4660-BCF7-80E2B0881735}" type="datetimeFigureOut">
              <a:rPr lang="fr-CA" smtClean="0"/>
              <a:t>2015-07-10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06A05-3B6A-4F2F-9868-395E2E10F128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8430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3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5.png"/><Relationship Id="rId10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3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5.png"/><Relationship Id="rId10" Type="http://schemas.openxmlformats.org/officeDocument/2006/relationships/image" Target="../media/image34.png"/><Relationship Id="rId4" Type="http://schemas.openxmlformats.org/officeDocument/2006/relationships/image" Target="../media/image4.pn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jp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jp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17.jpg"/><Relationship Id="rId4" Type="http://schemas.openxmlformats.org/officeDocument/2006/relationships/image" Target="../media/image4.png"/><Relationship Id="rId9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jp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88" y="210022"/>
            <a:ext cx="2236307" cy="135961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351749" y="6350145"/>
            <a:ext cx="1488502" cy="457055"/>
            <a:chOff x="503656" y="4729308"/>
            <a:chExt cx="1628652" cy="48607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656" y="4729308"/>
              <a:ext cx="1628652" cy="40538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61248" r="25274" b="9673"/>
            <a:stretch/>
          </p:blipFill>
          <p:spPr>
            <a:xfrm>
              <a:off x="527471" y="5054002"/>
              <a:ext cx="1158370" cy="161382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972" y="2255809"/>
            <a:ext cx="5802055" cy="30518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36776" y="5577840"/>
            <a:ext cx="5730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Univers" pitchFamily="34" charset="0"/>
              </a:rPr>
              <a:t>Training document: </a:t>
            </a:r>
            <a:r>
              <a:rPr lang="en-GB" i="1" dirty="0" smtClean="0">
                <a:latin typeface="Univers" pitchFamily="34" charset="0"/>
              </a:rPr>
              <a:t>Product </a:t>
            </a:r>
            <a:r>
              <a:rPr lang="en-GB" i="1" dirty="0" smtClean="0">
                <a:latin typeface="Univers" pitchFamily="34" charset="0"/>
              </a:rPr>
              <a:t>and Pricing </a:t>
            </a:r>
            <a:r>
              <a:rPr lang="en-GB" i="1" dirty="0">
                <a:latin typeface="Univers" pitchFamily="34" charset="0"/>
              </a:rPr>
              <a:t>Management </a:t>
            </a:r>
            <a:endParaRPr lang="en-GB" i="1" dirty="0">
              <a:latin typeface="Univer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1802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88" y="210022"/>
            <a:ext cx="2236307" cy="13596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5351749" y="6350145"/>
            <a:ext cx="1488502" cy="457055"/>
            <a:chOff x="503656" y="4729308"/>
            <a:chExt cx="1628652" cy="486076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656" y="4729308"/>
              <a:ext cx="1628652" cy="40538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61248" r="25274" b="9673"/>
            <a:stretch/>
          </p:blipFill>
          <p:spPr>
            <a:xfrm>
              <a:off x="527471" y="5054002"/>
              <a:ext cx="1158370" cy="161382"/>
            </a:xfrm>
            <a:prstGeom prst="rect">
              <a:avLst/>
            </a:prstGeom>
          </p:spPr>
        </p:pic>
      </p:grpSp>
      <p:cxnSp>
        <p:nvCxnSpPr>
          <p:cNvPr id="29" name="Straight Connector 28"/>
          <p:cNvCxnSpPr/>
          <p:nvPr/>
        </p:nvCxnSpPr>
        <p:spPr>
          <a:xfrm>
            <a:off x="403861" y="1690688"/>
            <a:ext cx="10491788" cy="0"/>
          </a:xfrm>
          <a:prstGeom prst="line">
            <a:avLst/>
          </a:prstGeom>
          <a:ln>
            <a:solidFill>
              <a:srgbClr val="86C3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/>
          <p:cNvSpPr txBox="1">
            <a:spLocks/>
          </p:cNvSpPr>
          <p:nvPr/>
        </p:nvSpPr>
        <p:spPr>
          <a:xfrm>
            <a:off x="2696349" y="697849"/>
            <a:ext cx="9090311" cy="418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3. </a:t>
            </a:r>
            <a:r>
              <a:rPr lang="en-US" sz="2800" dirty="0" err="1"/>
              <a:t>Lập</a:t>
            </a:r>
            <a:r>
              <a:rPr lang="en-US" sz="2800" dirty="0"/>
              <a:t> </a:t>
            </a:r>
            <a:r>
              <a:rPr lang="en-US" sz="2800" dirty="0" err="1"/>
              <a:t>giá</a:t>
            </a:r>
            <a:r>
              <a:rPr lang="en-US" sz="2800" dirty="0"/>
              <a:t> </a:t>
            </a:r>
            <a:r>
              <a:rPr lang="en-US" sz="2800" dirty="0" err="1"/>
              <a:t>bán</a:t>
            </a:r>
            <a:r>
              <a:rPr lang="en-US" sz="2800" dirty="0"/>
              <a:t> </a:t>
            </a:r>
            <a:r>
              <a:rPr lang="en-US" sz="2800" dirty="0" err="1"/>
              <a:t>theo</a:t>
            </a:r>
            <a:r>
              <a:rPr lang="en-US" sz="2800" dirty="0"/>
              <a:t> </a:t>
            </a:r>
            <a:r>
              <a:rPr lang="en-US" sz="2800" dirty="0" err="1"/>
              <a:t>đơn</a:t>
            </a:r>
            <a:r>
              <a:rPr lang="en-US" sz="2800" dirty="0"/>
              <a:t> </a:t>
            </a:r>
            <a:r>
              <a:rPr lang="en-US" sz="2800" dirty="0" err="1"/>
              <a:t>vị</a:t>
            </a:r>
            <a:r>
              <a:rPr lang="en-US" sz="2800" dirty="0"/>
              <a:t> </a:t>
            </a:r>
            <a:r>
              <a:rPr lang="en-US" sz="2800" dirty="0" err="1"/>
              <a:t>bán</a:t>
            </a:r>
            <a:r>
              <a:rPr lang="en-US" sz="2800" dirty="0"/>
              <a:t>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8556" y="1751627"/>
            <a:ext cx="7022397" cy="4065253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5" name="Line Callout 2 14"/>
          <p:cNvSpPr/>
          <p:nvPr/>
        </p:nvSpPr>
        <p:spPr>
          <a:xfrm>
            <a:off x="166773" y="2628097"/>
            <a:ext cx="1695426" cy="485574"/>
          </a:xfrm>
          <a:prstGeom prst="borderCallout2">
            <a:avLst>
              <a:gd name="adj1" fmla="val 31958"/>
              <a:gd name="adj2" fmla="val 99491"/>
              <a:gd name="adj3" fmla="val 32452"/>
              <a:gd name="adj4" fmla="val 117324"/>
              <a:gd name="adj5" fmla="val 173216"/>
              <a:gd name="adj6" fmla="val 210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1. </a:t>
            </a:r>
            <a:r>
              <a:rPr lang="en-US" sz="1200" dirty="0" err="1" smtClean="0"/>
              <a:t>Chọn</a:t>
            </a:r>
            <a:r>
              <a:rPr lang="en-US" sz="1200" dirty="0" smtClean="0"/>
              <a:t> Catalogue</a:t>
            </a:r>
            <a:endParaRPr lang="en-US" sz="1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252" y="1750665"/>
            <a:ext cx="7022397" cy="397851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6" name="Line Callout 2 15"/>
          <p:cNvSpPr/>
          <p:nvPr/>
        </p:nvSpPr>
        <p:spPr>
          <a:xfrm>
            <a:off x="166773" y="3575408"/>
            <a:ext cx="1695426" cy="485574"/>
          </a:xfrm>
          <a:prstGeom prst="borderCallout2">
            <a:avLst>
              <a:gd name="adj1" fmla="val 31958"/>
              <a:gd name="adj2" fmla="val 99491"/>
              <a:gd name="adj3" fmla="val 32452"/>
              <a:gd name="adj4" fmla="val 116519"/>
              <a:gd name="adj5" fmla="val -151089"/>
              <a:gd name="adj6" fmla="val 2909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2</a:t>
            </a:r>
            <a:r>
              <a:rPr lang="en-US" sz="1200" dirty="0" smtClean="0"/>
              <a:t>. </a:t>
            </a:r>
            <a:r>
              <a:rPr lang="en-US" sz="1200" dirty="0" err="1" smtClean="0"/>
              <a:t>Chọn</a:t>
            </a:r>
            <a:r>
              <a:rPr lang="en-US" sz="1200" dirty="0" smtClean="0"/>
              <a:t> </a:t>
            </a:r>
            <a:r>
              <a:rPr lang="en-US" sz="1200" dirty="0" err="1" smtClean="0"/>
              <a:t>biểu</a:t>
            </a:r>
            <a:r>
              <a:rPr lang="en-US" sz="1200" dirty="0" smtClean="0"/>
              <a:t> </a:t>
            </a:r>
            <a:r>
              <a:rPr lang="en-US" sz="1200" dirty="0" err="1" smtClean="0"/>
              <a:t>tượng</a:t>
            </a:r>
            <a:r>
              <a:rPr lang="en-US" sz="1200" dirty="0" smtClean="0"/>
              <a:t> </a:t>
            </a:r>
            <a:r>
              <a:rPr lang="en-US" sz="1200" dirty="0" err="1" smtClean="0"/>
              <a:t>để</a:t>
            </a:r>
            <a:r>
              <a:rPr lang="en-US" sz="1200" dirty="0" smtClean="0"/>
              <a:t> </a:t>
            </a:r>
            <a:r>
              <a:rPr lang="en-US" sz="1200" dirty="0" err="1" smtClean="0"/>
              <a:t>thêm</a:t>
            </a:r>
            <a:r>
              <a:rPr lang="en-US" sz="1200" dirty="0" smtClean="0"/>
              <a:t> </a:t>
            </a:r>
            <a:r>
              <a:rPr lang="en-US" sz="1200" dirty="0" err="1" smtClean="0"/>
              <a:t>mới</a:t>
            </a:r>
            <a:r>
              <a:rPr lang="en-US" sz="1200" dirty="0" smtClean="0"/>
              <a:t> Catalogue</a:t>
            </a:r>
            <a:endParaRPr lang="en-US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42" y="1747972"/>
            <a:ext cx="6339798" cy="4068908"/>
          </a:xfrm>
          <a:prstGeom prst="rect">
            <a:avLst/>
          </a:prstGeom>
        </p:spPr>
      </p:pic>
      <p:sp>
        <p:nvSpPr>
          <p:cNvPr id="17" name="Line Callout 2 16"/>
          <p:cNvSpPr/>
          <p:nvPr/>
        </p:nvSpPr>
        <p:spPr>
          <a:xfrm>
            <a:off x="10968630" y="1300058"/>
            <a:ext cx="1223370" cy="1033709"/>
          </a:xfrm>
          <a:prstGeom prst="borderCallout2">
            <a:avLst>
              <a:gd name="adj1" fmla="val 40200"/>
              <a:gd name="adj2" fmla="val 512"/>
              <a:gd name="adj3" fmla="val 39595"/>
              <a:gd name="adj4" fmla="val -13946"/>
              <a:gd name="adj5" fmla="val 125440"/>
              <a:gd name="adj6" fmla="val -1766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3(b) </a:t>
            </a:r>
            <a:r>
              <a:rPr lang="en-US" sz="1200" dirty="0" err="1" smtClean="0"/>
              <a:t>Chọn</a:t>
            </a:r>
            <a:r>
              <a:rPr lang="en-US" sz="1200" dirty="0" smtClean="0"/>
              <a:t> Yes </a:t>
            </a:r>
            <a:r>
              <a:rPr lang="en-US" sz="1200" dirty="0" err="1" smtClean="0"/>
              <a:t>để</a:t>
            </a:r>
            <a:r>
              <a:rPr lang="en-US" sz="1200" dirty="0" smtClean="0"/>
              <a:t> </a:t>
            </a:r>
            <a:r>
              <a:rPr lang="en-US" sz="1200" dirty="0" err="1" smtClean="0"/>
              <a:t>sao</a:t>
            </a:r>
            <a:r>
              <a:rPr lang="en-US" sz="1200" dirty="0" smtClean="0"/>
              <a:t> </a:t>
            </a:r>
            <a:r>
              <a:rPr lang="en-US" sz="1200" dirty="0" err="1" smtClean="0"/>
              <a:t>chép</a:t>
            </a:r>
            <a:r>
              <a:rPr lang="en-US" sz="1200" dirty="0" smtClean="0"/>
              <a:t> </a:t>
            </a:r>
            <a:r>
              <a:rPr lang="en-US" sz="1200" dirty="0" err="1" smtClean="0"/>
              <a:t>từ</a:t>
            </a:r>
            <a:r>
              <a:rPr lang="en-US" sz="1200" dirty="0" smtClean="0"/>
              <a:t> </a:t>
            </a:r>
            <a:r>
              <a:rPr lang="en-US" sz="1200" dirty="0" err="1" smtClean="0"/>
              <a:t>danh</a:t>
            </a:r>
            <a:r>
              <a:rPr lang="en-US" sz="1200" dirty="0" smtClean="0"/>
              <a:t> </a:t>
            </a:r>
            <a:r>
              <a:rPr lang="en-US" sz="1200" dirty="0" err="1" smtClean="0"/>
              <a:t>sách</a:t>
            </a:r>
            <a:r>
              <a:rPr lang="en-US" sz="1200" dirty="0" smtClean="0"/>
              <a:t> catalogue </a:t>
            </a:r>
            <a:r>
              <a:rPr lang="en-US" sz="1200" dirty="0" err="1" smtClean="0"/>
              <a:t>đang</a:t>
            </a:r>
            <a:r>
              <a:rPr lang="en-US" sz="1200" dirty="0" smtClean="0"/>
              <a:t> </a:t>
            </a:r>
            <a:r>
              <a:rPr lang="en-US" sz="1200" dirty="0" err="1" smtClean="0"/>
              <a:t>tồn</a:t>
            </a:r>
            <a:r>
              <a:rPr lang="en-US" sz="1200" dirty="0" smtClean="0"/>
              <a:t> </a:t>
            </a:r>
            <a:r>
              <a:rPr lang="en-US" sz="1200" dirty="0" err="1" smtClean="0"/>
              <a:t>tại</a:t>
            </a:r>
            <a:endParaRPr lang="en-US" sz="1200" dirty="0"/>
          </a:p>
        </p:txBody>
      </p:sp>
      <p:sp>
        <p:nvSpPr>
          <p:cNvPr id="20" name="Line Callout 2 19"/>
          <p:cNvSpPr/>
          <p:nvPr/>
        </p:nvSpPr>
        <p:spPr>
          <a:xfrm>
            <a:off x="10968630" y="3109304"/>
            <a:ext cx="1223370" cy="1033709"/>
          </a:xfrm>
          <a:prstGeom prst="borderCallout2">
            <a:avLst>
              <a:gd name="adj1" fmla="val 40200"/>
              <a:gd name="adj2" fmla="val 512"/>
              <a:gd name="adj3" fmla="val 39595"/>
              <a:gd name="adj4" fmla="val -13946"/>
              <a:gd name="adj5" fmla="val -43555"/>
              <a:gd name="adj6" fmla="val -1588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3(a) </a:t>
            </a:r>
            <a:r>
              <a:rPr lang="en-US" sz="1200" dirty="0" err="1" smtClean="0"/>
              <a:t>Chọn</a:t>
            </a:r>
            <a:r>
              <a:rPr lang="en-US" sz="1200" dirty="0" smtClean="0"/>
              <a:t> No </a:t>
            </a:r>
            <a:r>
              <a:rPr lang="en-US" sz="1200" dirty="0" err="1" smtClean="0"/>
              <a:t>tạo</a:t>
            </a:r>
            <a:r>
              <a:rPr lang="en-US" sz="1200" dirty="0" smtClean="0"/>
              <a:t> catalogue </a:t>
            </a:r>
            <a:r>
              <a:rPr lang="en-US" sz="1200" dirty="0" err="1" smtClean="0"/>
              <a:t>mới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8890765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88" y="210022"/>
            <a:ext cx="2236307" cy="13596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5351749" y="6350145"/>
            <a:ext cx="1488502" cy="457055"/>
            <a:chOff x="503656" y="4729308"/>
            <a:chExt cx="1628652" cy="486076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656" y="4729308"/>
              <a:ext cx="1628652" cy="40538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61248" r="25274" b="9673"/>
            <a:stretch/>
          </p:blipFill>
          <p:spPr>
            <a:xfrm>
              <a:off x="527471" y="5054002"/>
              <a:ext cx="1158370" cy="161382"/>
            </a:xfrm>
            <a:prstGeom prst="rect">
              <a:avLst/>
            </a:prstGeom>
          </p:spPr>
        </p:pic>
      </p:grpSp>
      <p:cxnSp>
        <p:nvCxnSpPr>
          <p:cNvPr id="29" name="Straight Connector 28"/>
          <p:cNvCxnSpPr/>
          <p:nvPr/>
        </p:nvCxnSpPr>
        <p:spPr>
          <a:xfrm>
            <a:off x="403861" y="1690688"/>
            <a:ext cx="10491788" cy="0"/>
          </a:xfrm>
          <a:prstGeom prst="line">
            <a:avLst/>
          </a:prstGeom>
          <a:ln>
            <a:solidFill>
              <a:srgbClr val="86C3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/>
          <p:cNvSpPr txBox="1">
            <a:spLocks/>
          </p:cNvSpPr>
          <p:nvPr/>
        </p:nvSpPr>
        <p:spPr>
          <a:xfrm>
            <a:off x="2696349" y="697849"/>
            <a:ext cx="9090311" cy="418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3. </a:t>
            </a:r>
            <a:r>
              <a:rPr lang="en-US" sz="2800" dirty="0" err="1"/>
              <a:t>Lập</a:t>
            </a:r>
            <a:r>
              <a:rPr lang="en-US" sz="2800" dirty="0"/>
              <a:t> </a:t>
            </a:r>
            <a:r>
              <a:rPr lang="en-US" sz="2800" dirty="0" err="1"/>
              <a:t>giá</a:t>
            </a:r>
            <a:r>
              <a:rPr lang="en-US" sz="2800" dirty="0"/>
              <a:t> </a:t>
            </a:r>
            <a:r>
              <a:rPr lang="en-US" sz="2800" dirty="0" err="1"/>
              <a:t>bán</a:t>
            </a:r>
            <a:r>
              <a:rPr lang="en-US" sz="2800" dirty="0"/>
              <a:t> </a:t>
            </a:r>
            <a:r>
              <a:rPr lang="en-US" sz="2800" dirty="0" err="1"/>
              <a:t>theo</a:t>
            </a:r>
            <a:r>
              <a:rPr lang="en-US" sz="2800" dirty="0"/>
              <a:t> </a:t>
            </a:r>
            <a:r>
              <a:rPr lang="en-US" sz="2800" dirty="0" err="1"/>
              <a:t>đơn</a:t>
            </a:r>
            <a:r>
              <a:rPr lang="en-US" sz="2800" dirty="0"/>
              <a:t> </a:t>
            </a:r>
            <a:r>
              <a:rPr lang="en-US" sz="2800" dirty="0" err="1"/>
              <a:t>vị</a:t>
            </a:r>
            <a:r>
              <a:rPr lang="en-US" sz="2800" dirty="0"/>
              <a:t> </a:t>
            </a:r>
            <a:r>
              <a:rPr lang="en-US" sz="2800" dirty="0" err="1" smtClean="0"/>
              <a:t>bán</a:t>
            </a:r>
            <a:r>
              <a:rPr lang="en-US" sz="2800" dirty="0" smtClean="0"/>
              <a:t> (</a:t>
            </a:r>
            <a:r>
              <a:rPr lang="en-US" sz="2800" dirty="0" err="1" smtClean="0"/>
              <a:t>Tạo</a:t>
            </a:r>
            <a:r>
              <a:rPr lang="en-US" sz="2800" dirty="0" smtClean="0"/>
              <a:t> </a:t>
            </a:r>
            <a:r>
              <a:rPr lang="en-US" sz="2800" dirty="0" err="1" smtClean="0"/>
              <a:t>mới</a:t>
            </a:r>
            <a:r>
              <a:rPr lang="en-US" sz="2800" dirty="0"/>
              <a:t>)</a:t>
            </a:r>
            <a:r>
              <a:rPr lang="en-US" sz="2800" dirty="0" smtClean="0"/>
              <a:t>  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4205" y="2438725"/>
            <a:ext cx="7297308" cy="18760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39067" y="1768783"/>
            <a:ext cx="1991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mới</a:t>
            </a:r>
            <a:r>
              <a:rPr lang="en-US" dirty="0" smtClean="0"/>
              <a:t> Catalogue</a:t>
            </a:r>
            <a:endParaRPr lang="en-US" b="1" dirty="0"/>
          </a:p>
        </p:txBody>
      </p:sp>
      <p:sp>
        <p:nvSpPr>
          <p:cNvPr id="19" name="Line Callout 2 18"/>
          <p:cNvSpPr/>
          <p:nvPr/>
        </p:nvSpPr>
        <p:spPr>
          <a:xfrm>
            <a:off x="112182" y="2628097"/>
            <a:ext cx="1695426" cy="485574"/>
          </a:xfrm>
          <a:prstGeom prst="borderCallout2">
            <a:avLst>
              <a:gd name="adj1" fmla="val 31958"/>
              <a:gd name="adj2" fmla="val 99491"/>
              <a:gd name="adj3" fmla="val 32452"/>
              <a:gd name="adj4" fmla="val 117324"/>
              <a:gd name="adj5" fmla="val 245991"/>
              <a:gd name="adj6" fmla="val 1989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3a.1 </a:t>
            </a:r>
            <a:r>
              <a:rPr lang="en-US" sz="1200" dirty="0" err="1" smtClean="0"/>
              <a:t>Nhập</a:t>
            </a:r>
            <a:r>
              <a:rPr lang="en-US" sz="1200" dirty="0" smtClean="0"/>
              <a:t> </a:t>
            </a:r>
            <a:r>
              <a:rPr lang="en-US" sz="1200" dirty="0" err="1" smtClean="0"/>
              <a:t>tên</a:t>
            </a:r>
            <a:r>
              <a:rPr lang="en-US" sz="1200" dirty="0" smtClean="0"/>
              <a:t> Catalogue</a:t>
            </a:r>
            <a:endParaRPr lang="en-US" sz="1200" dirty="0"/>
          </a:p>
        </p:txBody>
      </p:sp>
      <p:sp>
        <p:nvSpPr>
          <p:cNvPr id="22" name="Line Callout 2 21"/>
          <p:cNvSpPr/>
          <p:nvPr/>
        </p:nvSpPr>
        <p:spPr>
          <a:xfrm>
            <a:off x="112182" y="4599863"/>
            <a:ext cx="1695426" cy="485574"/>
          </a:xfrm>
          <a:prstGeom prst="borderCallout2">
            <a:avLst>
              <a:gd name="adj1" fmla="val 31958"/>
              <a:gd name="adj2" fmla="val 99491"/>
              <a:gd name="adj3" fmla="val 32452"/>
              <a:gd name="adj4" fmla="val 117324"/>
              <a:gd name="adj5" fmla="val -139155"/>
              <a:gd name="adj6" fmla="val 2521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3a.2 </a:t>
            </a:r>
            <a:r>
              <a:rPr lang="en-US" sz="1200" dirty="0" err="1" smtClean="0"/>
              <a:t>Chọn</a:t>
            </a:r>
            <a:r>
              <a:rPr lang="en-US" sz="1200" dirty="0" smtClean="0"/>
              <a:t> Save</a:t>
            </a:r>
            <a:endParaRPr lang="en-US" sz="1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0715" y="2421846"/>
            <a:ext cx="3485004" cy="189953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3" name="Line Callout 2 22"/>
          <p:cNvSpPr/>
          <p:nvPr/>
        </p:nvSpPr>
        <p:spPr>
          <a:xfrm>
            <a:off x="10895648" y="1913205"/>
            <a:ext cx="1118161" cy="519667"/>
          </a:xfrm>
          <a:prstGeom prst="borderCallout2">
            <a:avLst>
              <a:gd name="adj1" fmla="val 40200"/>
              <a:gd name="adj2" fmla="val 512"/>
              <a:gd name="adj3" fmla="val 43278"/>
              <a:gd name="adj4" fmla="val -18438"/>
              <a:gd name="adj5" fmla="val 303232"/>
              <a:gd name="adj6" fmla="val -5134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3a.3 </a:t>
            </a:r>
            <a:r>
              <a:rPr lang="en-US" sz="1200" dirty="0" err="1" smtClean="0"/>
              <a:t>Chọn</a:t>
            </a:r>
            <a:r>
              <a:rPr lang="en-US" sz="1200" dirty="0" smtClean="0"/>
              <a:t> </a:t>
            </a:r>
            <a:r>
              <a:rPr lang="en-US" sz="1200" dirty="0" err="1" smtClean="0"/>
              <a:t>lại</a:t>
            </a:r>
            <a:r>
              <a:rPr lang="en-US" sz="1200" dirty="0" smtClean="0"/>
              <a:t> Catalogue </a:t>
            </a:r>
            <a:r>
              <a:rPr lang="en-US" sz="1200" dirty="0" err="1" smtClean="0"/>
              <a:t>vừa</a:t>
            </a:r>
            <a:r>
              <a:rPr lang="en-US" sz="1200" dirty="0" smtClean="0"/>
              <a:t> </a:t>
            </a:r>
            <a:r>
              <a:rPr lang="en-US" sz="1200" dirty="0" err="1" smtClean="0"/>
              <a:t>tạo</a:t>
            </a: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4205" y="2421846"/>
            <a:ext cx="7297308" cy="195578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5" name="Line Callout 2 24"/>
          <p:cNvSpPr/>
          <p:nvPr/>
        </p:nvSpPr>
        <p:spPr>
          <a:xfrm>
            <a:off x="112182" y="5300903"/>
            <a:ext cx="1695426" cy="485574"/>
          </a:xfrm>
          <a:prstGeom prst="borderCallout2">
            <a:avLst>
              <a:gd name="adj1" fmla="val 31958"/>
              <a:gd name="adj2" fmla="val 99491"/>
              <a:gd name="adj3" fmla="val 32452"/>
              <a:gd name="adj4" fmla="val 117324"/>
              <a:gd name="adj5" fmla="val -301394"/>
              <a:gd name="adj6" fmla="val 1907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3a.4 </a:t>
            </a:r>
            <a:r>
              <a:rPr lang="en-US" sz="1200" dirty="0" err="1" smtClean="0"/>
              <a:t>Chọn</a:t>
            </a:r>
            <a:r>
              <a:rPr lang="en-US" sz="1200" dirty="0" smtClean="0"/>
              <a:t> </a:t>
            </a:r>
            <a:r>
              <a:rPr lang="en-US" sz="1200" dirty="0" err="1" smtClean="0"/>
              <a:t>biểu</a:t>
            </a:r>
            <a:r>
              <a:rPr lang="en-US" sz="1200" dirty="0" smtClean="0"/>
              <a:t> </a:t>
            </a:r>
            <a:r>
              <a:rPr lang="en-US" sz="1200" dirty="0" err="1" smtClean="0"/>
              <a:t>tượng</a:t>
            </a:r>
            <a:r>
              <a:rPr lang="en-US" sz="1200" dirty="0" smtClean="0"/>
              <a:t> </a:t>
            </a:r>
            <a:r>
              <a:rPr lang="en-US" sz="1200" dirty="0" err="1" smtClean="0"/>
              <a:t>để</a:t>
            </a:r>
            <a:r>
              <a:rPr lang="en-US" sz="1200" dirty="0" smtClean="0"/>
              <a:t> </a:t>
            </a:r>
            <a:r>
              <a:rPr lang="en-US" sz="1200" dirty="0" err="1" smtClean="0"/>
              <a:t>thêm</a:t>
            </a:r>
            <a:r>
              <a:rPr lang="en-US" sz="1200" dirty="0" smtClean="0"/>
              <a:t> </a:t>
            </a:r>
            <a:r>
              <a:rPr lang="en-US" sz="1200" dirty="0" err="1" smtClean="0"/>
              <a:t>mặt</a:t>
            </a:r>
            <a:r>
              <a:rPr lang="en-US" sz="1200" dirty="0" smtClean="0"/>
              <a:t> </a:t>
            </a:r>
            <a:r>
              <a:rPr lang="en-US" sz="1200" dirty="0" err="1" smtClean="0"/>
              <a:t>hàng</a:t>
            </a:r>
            <a:endParaRPr lang="en-US" sz="1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4205" y="1757146"/>
            <a:ext cx="8436268" cy="459299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33" name="Line Callout 2 32"/>
          <p:cNvSpPr/>
          <p:nvPr/>
        </p:nvSpPr>
        <p:spPr>
          <a:xfrm>
            <a:off x="10895648" y="5192730"/>
            <a:ext cx="1254147" cy="464235"/>
          </a:xfrm>
          <a:prstGeom prst="borderCallout2">
            <a:avLst>
              <a:gd name="adj1" fmla="val 40200"/>
              <a:gd name="adj2" fmla="val 512"/>
              <a:gd name="adj3" fmla="val 43278"/>
              <a:gd name="adj4" fmla="val -18438"/>
              <a:gd name="adj5" fmla="val 32769"/>
              <a:gd name="adj6" fmla="val -4741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3a.5 </a:t>
            </a:r>
            <a:r>
              <a:rPr lang="en-US" sz="1200" dirty="0" err="1" smtClean="0"/>
              <a:t>Chọn</a:t>
            </a:r>
            <a:r>
              <a:rPr lang="en-US" sz="1200" dirty="0" smtClean="0"/>
              <a:t> </a:t>
            </a:r>
            <a:r>
              <a:rPr lang="en-US" sz="1200" dirty="0" err="1" smtClean="0"/>
              <a:t>mặt</a:t>
            </a:r>
            <a:r>
              <a:rPr lang="en-US" sz="1200" dirty="0" smtClean="0"/>
              <a:t> </a:t>
            </a:r>
            <a:r>
              <a:rPr lang="en-US" sz="1200" dirty="0" err="1" smtClean="0"/>
              <a:t>hàng</a:t>
            </a:r>
            <a:r>
              <a:rPr lang="en-US" sz="1200" dirty="0" smtClean="0"/>
              <a:t> </a:t>
            </a:r>
            <a:r>
              <a:rPr lang="en-US" sz="1200" dirty="0" err="1" smtClean="0"/>
              <a:t>cần</a:t>
            </a:r>
            <a:r>
              <a:rPr lang="en-US" sz="1200" dirty="0" smtClean="0"/>
              <a:t> </a:t>
            </a:r>
            <a:r>
              <a:rPr lang="en-US" sz="1200" dirty="0" err="1" smtClean="0"/>
              <a:t>thêm</a:t>
            </a:r>
            <a:r>
              <a:rPr lang="en-US" sz="1200" dirty="0" smtClean="0"/>
              <a:t> </a:t>
            </a:r>
            <a:r>
              <a:rPr lang="en-US" sz="1200" dirty="0" err="1" smtClean="0"/>
              <a:t>vào</a:t>
            </a:r>
            <a:r>
              <a:rPr lang="en-US" sz="1200" dirty="0" smtClean="0"/>
              <a:t> catalogue </a:t>
            </a:r>
            <a:endParaRPr lang="en-US" sz="1200" dirty="0"/>
          </a:p>
        </p:txBody>
      </p:sp>
      <p:sp>
        <p:nvSpPr>
          <p:cNvPr id="34" name="Line Callout 2 33"/>
          <p:cNvSpPr/>
          <p:nvPr/>
        </p:nvSpPr>
        <p:spPr>
          <a:xfrm>
            <a:off x="93301" y="5864571"/>
            <a:ext cx="1695426" cy="485574"/>
          </a:xfrm>
          <a:prstGeom prst="borderCallout2">
            <a:avLst>
              <a:gd name="adj1" fmla="val 31958"/>
              <a:gd name="adj2" fmla="val 99491"/>
              <a:gd name="adj3" fmla="val 32452"/>
              <a:gd name="adj4" fmla="val 117324"/>
              <a:gd name="adj5" fmla="val -17476"/>
              <a:gd name="adj6" fmla="val 2023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3a.6 </a:t>
            </a:r>
            <a:r>
              <a:rPr lang="en-US" sz="1200" dirty="0" err="1" smtClean="0"/>
              <a:t>Chọn</a:t>
            </a:r>
            <a:r>
              <a:rPr lang="en-US" sz="1200" dirty="0" smtClean="0"/>
              <a:t> Add New</a:t>
            </a:r>
            <a:endParaRPr lang="en-US" sz="1200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54205" y="1757146"/>
            <a:ext cx="8436268" cy="459299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38" name="Line Callout 2 37"/>
          <p:cNvSpPr/>
          <p:nvPr/>
        </p:nvSpPr>
        <p:spPr>
          <a:xfrm>
            <a:off x="10895647" y="5786477"/>
            <a:ext cx="1254147" cy="464235"/>
          </a:xfrm>
          <a:prstGeom prst="borderCallout2">
            <a:avLst>
              <a:gd name="adj1" fmla="val 40200"/>
              <a:gd name="adj2" fmla="val 512"/>
              <a:gd name="adj3" fmla="val 43278"/>
              <a:gd name="adj4" fmla="val -18438"/>
              <a:gd name="adj5" fmla="val 41860"/>
              <a:gd name="adj6" fmla="val -377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/>
              <a:t>Kết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quả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34144645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  <p:bldP spid="23" grpId="0" animBg="1"/>
      <p:bldP spid="25" grpId="0" animBg="1"/>
      <p:bldP spid="33" grpId="0" animBg="1"/>
      <p:bldP spid="34" grpId="0" animBg="1"/>
      <p:bldP spid="3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88" y="210022"/>
            <a:ext cx="2236307" cy="13596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5351749" y="6350145"/>
            <a:ext cx="1488502" cy="457055"/>
            <a:chOff x="503656" y="4729308"/>
            <a:chExt cx="1628652" cy="486076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656" y="4729308"/>
              <a:ext cx="1628652" cy="40538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61248" r="25274" b="9673"/>
            <a:stretch/>
          </p:blipFill>
          <p:spPr>
            <a:xfrm>
              <a:off x="527471" y="5054002"/>
              <a:ext cx="1158370" cy="161382"/>
            </a:xfrm>
            <a:prstGeom prst="rect">
              <a:avLst/>
            </a:prstGeom>
          </p:spPr>
        </p:pic>
      </p:grpSp>
      <p:cxnSp>
        <p:nvCxnSpPr>
          <p:cNvPr id="29" name="Straight Connector 28"/>
          <p:cNvCxnSpPr/>
          <p:nvPr/>
        </p:nvCxnSpPr>
        <p:spPr>
          <a:xfrm>
            <a:off x="403861" y="1690688"/>
            <a:ext cx="10491788" cy="0"/>
          </a:xfrm>
          <a:prstGeom prst="line">
            <a:avLst/>
          </a:prstGeom>
          <a:ln>
            <a:solidFill>
              <a:srgbClr val="86C3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/>
          <p:cNvSpPr txBox="1">
            <a:spLocks/>
          </p:cNvSpPr>
          <p:nvPr/>
        </p:nvSpPr>
        <p:spPr>
          <a:xfrm>
            <a:off x="2696349" y="697849"/>
            <a:ext cx="9090311" cy="418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3. </a:t>
            </a:r>
            <a:r>
              <a:rPr lang="en-US" sz="2800" dirty="0" err="1"/>
              <a:t>Lập</a:t>
            </a:r>
            <a:r>
              <a:rPr lang="en-US" sz="2800" dirty="0"/>
              <a:t> </a:t>
            </a:r>
            <a:r>
              <a:rPr lang="en-US" sz="2800" dirty="0" err="1"/>
              <a:t>giá</a:t>
            </a:r>
            <a:r>
              <a:rPr lang="en-US" sz="2800" dirty="0"/>
              <a:t> </a:t>
            </a:r>
            <a:r>
              <a:rPr lang="en-US" sz="2800" dirty="0" err="1"/>
              <a:t>bán</a:t>
            </a:r>
            <a:r>
              <a:rPr lang="en-US" sz="2800" dirty="0"/>
              <a:t> </a:t>
            </a:r>
            <a:r>
              <a:rPr lang="en-US" sz="2800" dirty="0" err="1"/>
              <a:t>theo</a:t>
            </a:r>
            <a:r>
              <a:rPr lang="en-US" sz="2800" dirty="0"/>
              <a:t> </a:t>
            </a:r>
            <a:r>
              <a:rPr lang="en-US" sz="2800" dirty="0" err="1"/>
              <a:t>đơn</a:t>
            </a:r>
            <a:r>
              <a:rPr lang="en-US" sz="2800" dirty="0"/>
              <a:t> </a:t>
            </a:r>
            <a:r>
              <a:rPr lang="en-US" sz="2800" dirty="0" err="1"/>
              <a:t>vị</a:t>
            </a:r>
            <a:r>
              <a:rPr lang="en-US" sz="2800" dirty="0"/>
              <a:t> </a:t>
            </a:r>
            <a:r>
              <a:rPr lang="en-US" sz="2800" dirty="0" err="1"/>
              <a:t>bán</a:t>
            </a:r>
            <a:r>
              <a:rPr lang="en-US" sz="2800" dirty="0"/>
              <a:t>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8556" y="1751627"/>
            <a:ext cx="7022397" cy="4065253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5" name="Line Callout 2 14"/>
          <p:cNvSpPr/>
          <p:nvPr/>
        </p:nvSpPr>
        <p:spPr>
          <a:xfrm>
            <a:off x="166773" y="2628097"/>
            <a:ext cx="1695426" cy="485574"/>
          </a:xfrm>
          <a:prstGeom prst="borderCallout2">
            <a:avLst>
              <a:gd name="adj1" fmla="val 31958"/>
              <a:gd name="adj2" fmla="val 99491"/>
              <a:gd name="adj3" fmla="val 32452"/>
              <a:gd name="adj4" fmla="val 117324"/>
              <a:gd name="adj5" fmla="val 173216"/>
              <a:gd name="adj6" fmla="val 2100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1. </a:t>
            </a:r>
            <a:r>
              <a:rPr lang="en-US" sz="1200" dirty="0" err="1" smtClean="0"/>
              <a:t>Chọn</a:t>
            </a:r>
            <a:r>
              <a:rPr lang="en-US" sz="1200" dirty="0" smtClean="0"/>
              <a:t> Catalogue</a:t>
            </a:r>
            <a:endParaRPr lang="en-US" sz="1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252" y="1750665"/>
            <a:ext cx="7022397" cy="397851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6" name="Line Callout 2 15"/>
          <p:cNvSpPr/>
          <p:nvPr/>
        </p:nvSpPr>
        <p:spPr>
          <a:xfrm>
            <a:off x="166773" y="3575408"/>
            <a:ext cx="1695426" cy="485574"/>
          </a:xfrm>
          <a:prstGeom prst="borderCallout2">
            <a:avLst>
              <a:gd name="adj1" fmla="val 31958"/>
              <a:gd name="adj2" fmla="val 99491"/>
              <a:gd name="adj3" fmla="val 32452"/>
              <a:gd name="adj4" fmla="val 116519"/>
              <a:gd name="adj5" fmla="val -151089"/>
              <a:gd name="adj6" fmla="val 2909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2</a:t>
            </a:r>
            <a:r>
              <a:rPr lang="en-US" sz="1200" dirty="0" smtClean="0"/>
              <a:t>. </a:t>
            </a:r>
            <a:r>
              <a:rPr lang="en-US" sz="1200" dirty="0" err="1" smtClean="0"/>
              <a:t>Chọn</a:t>
            </a:r>
            <a:r>
              <a:rPr lang="en-US" sz="1200" dirty="0" smtClean="0"/>
              <a:t> </a:t>
            </a:r>
            <a:r>
              <a:rPr lang="en-US" sz="1200" dirty="0" err="1" smtClean="0"/>
              <a:t>biểu</a:t>
            </a:r>
            <a:r>
              <a:rPr lang="en-US" sz="1200" dirty="0" smtClean="0"/>
              <a:t> </a:t>
            </a:r>
            <a:r>
              <a:rPr lang="en-US" sz="1200" dirty="0" err="1" smtClean="0"/>
              <a:t>tượng</a:t>
            </a:r>
            <a:r>
              <a:rPr lang="en-US" sz="1200" dirty="0" smtClean="0"/>
              <a:t> </a:t>
            </a:r>
            <a:r>
              <a:rPr lang="en-US" sz="1200" dirty="0" err="1" smtClean="0"/>
              <a:t>để</a:t>
            </a:r>
            <a:r>
              <a:rPr lang="en-US" sz="1200" dirty="0" smtClean="0"/>
              <a:t> </a:t>
            </a:r>
            <a:r>
              <a:rPr lang="en-US" sz="1200" dirty="0" err="1" smtClean="0"/>
              <a:t>thêm</a:t>
            </a:r>
            <a:r>
              <a:rPr lang="en-US" sz="1200" dirty="0" smtClean="0"/>
              <a:t> </a:t>
            </a:r>
            <a:r>
              <a:rPr lang="en-US" sz="1200" dirty="0" err="1" smtClean="0"/>
              <a:t>mới</a:t>
            </a:r>
            <a:r>
              <a:rPr lang="en-US" sz="1200" dirty="0" smtClean="0"/>
              <a:t> Catalogue</a:t>
            </a:r>
            <a:endParaRPr lang="en-US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080" y="1720676"/>
            <a:ext cx="6430550" cy="4127153"/>
          </a:xfrm>
          <a:prstGeom prst="rect">
            <a:avLst/>
          </a:prstGeom>
        </p:spPr>
      </p:pic>
      <p:sp>
        <p:nvSpPr>
          <p:cNvPr id="17" name="Line Callout 2 16"/>
          <p:cNvSpPr/>
          <p:nvPr/>
        </p:nvSpPr>
        <p:spPr>
          <a:xfrm>
            <a:off x="10968630" y="1300058"/>
            <a:ext cx="1223370" cy="1033709"/>
          </a:xfrm>
          <a:prstGeom prst="borderCallout2">
            <a:avLst>
              <a:gd name="adj1" fmla="val 40200"/>
              <a:gd name="adj2" fmla="val 512"/>
              <a:gd name="adj3" fmla="val 39595"/>
              <a:gd name="adj4" fmla="val -13946"/>
              <a:gd name="adj5" fmla="val 121479"/>
              <a:gd name="adj6" fmla="val -1733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3 (b) </a:t>
            </a:r>
            <a:r>
              <a:rPr lang="en-US" sz="1200" dirty="0" err="1" smtClean="0"/>
              <a:t>Chọn</a:t>
            </a:r>
            <a:r>
              <a:rPr lang="en-US" sz="1200" dirty="0" smtClean="0"/>
              <a:t> Yes </a:t>
            </a:r>
            <a:r>
              <a:rPr lang="en-US" sz="1200" dirty="0" err="1" smtClean="0"/>
              <a:t>để</a:t>
            </a:r>
            <a:r>
              <a:rPr lang="en-US" sz="1200" dirty="0" smtClean="0"/>
              <a:t> </a:t>
            </a:r>
            <a:r>
              <a:rPr lang="en-US" sz="1200" dirty="0" err="1" smtClean="0"/>
              <a:t>sao</a:t>
            </a:r>
            <a:r>
              <a:rPr lang="en-US" sz="1200" dirty="0" smtClean="0"/>
              <a:t> </a:t>
            </a:r>
            <a:r>
              <a:rPr lang="en-US" sz="1200" dirty="0" err="1" smtClean="0"/>
              <a:t>chép</a:t>
            </a:r>
            <a:r>
              <a:rPr lang="en-US" sz="1200" dirty="0" smtClean="0"/>
              <a:t> </a:t>
            </a:r>
            <a:r>
              <a:rPr lang="en-US" sz="1200" dirty="0" err="1" smtClean="0"/>
              <a:t>từ</a:t>
            </a:r>
            <a:r>
              <a:rPr lang="en-US" sz="1200" dirty="0" smtClean="0"/>
              <a:t> </a:t>
            </a:r>
            <a:r>
              <a:rPr lang="en-US" sz="1200" dirty="0" err="1" smtClean="0"/>
              <a:t>danh</a:t>
            </a:r>
            <a:r>
              <a:rPr lang="en-US" sz="1200" dirty="0" smtClean="0"/>
              <a:t> </a:t>
            </a:r>
            <a:r>
              <a:rPr lang="en-US" sz="1200" dirty="0" err="1" smtClean="0"/>
              <a:t>sách</a:t>
            </a:r>
            <a:r>
              <a:rPr lang="en-US" sz="1200" dirty="0" smtClean="0"/>
              <a:t> catalogue </a:t>
            </a:r>
            <a:r>
              <a:rPr lang="en-US" sz="1200" dirty="0" err="1" smtClean="0"/>
              <a:t>đang</a:t>
            </a:r>
            <a:r>
              <a:rPr lang="en-US" sz="1200" dirty="0" smtClean="0"/>
              <a:t> </a:t>
            </a:r>
            <a:r>
              <a:rPr lang="en-US" sz="1200" dirty="0" err="1" smtClean="0"/>
              <a:t>tồn</a:t>
            </a:r>
            <a:r>
              <a:rPr lang="en-US" sz="1200" dirty="0" smtClean="0"/>
              <a:t> </a:t>
            </a:r>
            <a:r>
              <a:rPr lang="en-US" sz="1200" dirty="0" err="1" smtClean="0"/>
              <a:t>tại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5181096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88" y="210022"/>
            <a:ext cx="2236307" cy="13596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5351749" y="6350145"/>
            <a:ext cx="1488502" cy="457055"/>
            <a:chOff x="503656" y="4729308"/>
            <a:chExt cx="1628652" cy="486076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656" y="4729308"/>
              <a:ext cx="1628652" cy="40538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61248" r="25274" b="9673"/>
            <a:stretch/>
          </p:blipFill>
          <p:spPr>
            <a:xfrm>
              <a:off x="527471" y="5054002"/>
              <a:ext cx="1158370" cy="161382"/>
            </a:xfrm>
            <a:prstGeom prst="rect">
              <a:avLst/>
            </a:prstGeom>
          </p:spPr>
        </p:pic>
      </p:grpSp>
      <p:cxnSp>
        <p:nvCxnSpPr>
          <p:cNvPr id="29" name="Straight Connector 28"/>
          <p:cNvCxnSpPr/>
          <p:nvPr/>
        </p:nvCxnSpPr>
        <p:spPr>
          <a:xfrm>
            <a:off x="403861" y="1690688"/>
            <a:ext cx="10491788" cy="0"/>
          </a:xfrm>
          <a:prstGeom prst="line">
            <a:avLst/>
          </a:prstGeom>
          <a:ln>
            <a:solidFill>
              <a:srgbClr val="86C3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 txBox="1">
            <a:spLocks/>
          </p:cNvSpPr>
          <p:nvPr/>
        </p:nvSpPr>
        <p:spPr>
          <a:xfrm>
            <a:off x="2787118" y="766365"/>
            <a:ext cx="9090311" cy="418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3. </a:t>
            </a:r>
            <a:r>
              <a:rPr lang="en-US" sz="2800" dirty="0" err="1"/>
              <a:t>Lập</a:t>
            </a:r>
            <a:r>
              <a:rPr lang="en-US" sz="2800" dirty="0"/>
              <a:t> </a:t>
            </a:r>
            <a:r>
              <a:rPr lang="en-US" sz="2800" dirty="0" err="1"/>
              <a:t>giá</a:t>
            </a:r>
            <a:r>
              <a:rPr lang="en-US" sz="2800" dirty="0"/>
              <a:t> </a:t>
            </a:r>
            <a:r>
              <a:rPr lang="en-US" sz="2800" dirty="0" err="1"/>
              <a:t>bán</a:t>
            </a:r>
            <a:r>
              <a:rPr lang="en-US" sz="2800" dirty="0"/>
              <a:t> </a:t>
            </a:r>
            <a:r>
              <a:rPr lang="en-US" sz="2800" dirty="0" err="1"/>
              <a:t>theo</a:t>
            </a:r>
            <a:r>
              <a:rPr lang="en-US" sz="2800" dirty="0"/>
              <a:t> </a:t>
            </a:r>
            <a:r>
              <a:rPr lang="en-US" sz="2800" dirty="0" err="1"/>
              <a:t>đơn</a:t>
            </a:r>
            <a:r>
              <a:rPr lang="en-US" sz="2800" dirty="0"/>
              <a:t> </a:t>
            </a:r>
            <a:r>
              <a:rPr lang="en-US" sz="2800" dirty="0" err="1"/>
              <a:t>vị</a:t>
            </a:r>
            <a:r>
              <a:rPr lang="en-US" sz="2800" dirty="0"/>
              <a:t> </a:t>
            </a:r>
            <a:r>
              <a:rPr lang="en-US" sz="2800" dirty="0" err="1"/>
              <a:t>bán</a:t>
            </a:r>
            <a:r>
              <a:rPr lang="en-US" sz="2800" dirty="0"/>
              <a:t> </a:t>
            </a:r>
            <a:r>
              <a:rPr lang="en-US" sz="2800" dirty="0" smtClean="0"/>
              <a:t>(Sao </a:t>
            </a:r>
            <a:r>
              <a:rPr lang="en-US" sz="2800" dirty="0" err="1" smtClean="0"/>
              <a:t>chép</a:t>
            </a:r>
            <a:r>
              <a:rPr lang="en-US" sz="2800" dirty="0" smtClean="0"/>
              <a:t> </a:t>
            </a:r>
            <a:r>
              <a:rPr lang="en-US" sz="2800" dirty="0" err="1" smtClean="0"/>
              <a:t>từ</a:t>
            </a:r>
            <a:r>
              <a:rPr lang="en-US" sz="2800" dirty="0" smtClean="0"/>
              <a:t> Catalog)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9086" y="1801742"/>
            <a:ext cx="7653827" cy="459103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0" name="Line Callout 2 19"/>
          <p:cNvSpPr/>
          <p:nvPr/>
        </p:nvSpPr>
        <p:spPr>
          <a:xfrm>
            <a:off x="166773" y="2628097"/>
            <a:ext cx="1695426" cy="485574"/>
          </a:xfrm>
          <a:prstGeom prst="borderCallout2">
            <a:avLst>
              <a:gd name="adj1" fmla="val 31958"/>
              <a:gd name="adj2" fmla="val 99491"/>
              <a:gd name="adj3" fmla="val 32452"/>
              <a:gd name="adj4" fmla="val 117324"/>
              <a:gd name="adj5" fmla="val 41116"/>
              <a:gd name="adj6" fmla="val 264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Danh </a:t>
            </a:r>
            <a:r>
              <a:rPr lang="en-US" sz="1200" dirty="0" err="1" smtClean="0"/>
              <a:t>sách</a:t>
            </a:r>
            <a:r>
              <a:rPr lang="en-US" sz="1200" dirty="0" smtClean="0"/>
              <a:t> Catalogue </a:t>
            </a:r>
            <a:endParaRPr lang="en-US" sz="1200" dirty="0"/>
          </a:p>
        </p:txBody>
      </p:sp>
      <p:sp>
        <p:nvSpPr>
          <p:cNvPr id="30" name="Line Callout 2 29"/>
          <p:cNvSpPr/>
          <p:nvPr/>
        </p:nvSpPr>
        <p:spPr>
          <a:xfrm>
            <a:off x="10490958" y="2111242"/>
            <a:ext cx="1532720" cy="516855"/>
          </a:xfrm>
          <a:prstGeom prst="borderCallout2">
            <a:avLst>
              <a:gd name="adj1" fmla="val 40200"/>
              <a:gd name="adj2" fmla="val 512"/>
              <a:gd name="adj3" fmla="val 39595"/>
              <a:gd name="adj4" fmla="val -13946"/>
              <a:gd name="adj5" fmla="val 155806"/>
              <a:gd name="adj6" fmla="val -3316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3b.1 </a:t>
            </a:r>
            <a:r>
              <a:rPr lang="en-US" sz="1200" dirty="0" err="1" smtClean="0"/>
              <a:t>Chọn</a:t>
            </a:r>
            <a:r>
              <a:rPr lang="en-US" sz="1200" dirty="0" smtClean="0"/>
              <a:t> Catalogue </a:t>
            </a:r>
            <a:r>
              <a:rPr lang="en-US" sz="1200" dirty="0" err="1" smtClean="0"/>
              <a:t>cần</a:t>
            </a:r>
            <a:r>
              <a:rPr lang="en-US" sz="1200" dirty="0" smtClean="0"/>
              <a:t> </a:t>
            </a:r>
            <a:r>
              <a:rPr lang="en-US" sz="1200" dirty="0" err="1" smtClean="0"/>
              <a:t>sao</a:t>
            </a:r>
            <a:r>
              <a:rPr lang="en-US" sz="1200" dirty="0" smtClean="0"/>
              <a:t> </a:t>
            </a:r>
            <a:r>
              <a:rPr lang="en-US" sz="1200" dirty="0" err="1" smtClean="0"/>
              <a:t>chép</a:t>
            </a:r>
            <a:endParaRPr lang="en-US" sz="1200" dirty="0"/>
          </a:p>
        </p:txBody>
      </p:sp>
      <p:sp>
        <p:nvSpPr>
          <p:cNvPr id="31" name="Line Callout 2 30"/>
          <p:cNvSpPr/>
          <p:nvPr/>
        </p:nvSpPr>
        <p:spPr>
          <a:xfrm>
            <a:off x="10490958" y="3796197"/>
            <a:ext cx="1532720" cy="516855"/>
          </a:xfrm>
          <a:prstGeom prst="borderCallout2">
            <a:avLst>
              <a:gd name="adj1" fmla="val 40200"/>
              <a:gd name="adj2" fmla="val 512"/>
              <a:gd name="adj3" fmla="val 39595"/>
              <a:gd name="adj4" fmla="val -13946"/>
              <a:gd name="adj5" fmla="val 142603"/>
              <a:gd name="adj6" fmla="val -1963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3b.2 </a:t>
            </a:r>
            <a:r>
              <a:rPr lang="en-US" sz="1200" dirty="0" err="1" smtClean="0"/>
              <a:t>Chọn</a:t>
            </a:r>
            <a:r>
              <a:rPr lang="en-US" sz="1200" dirty="0" smtClean="0"/>
              <a:t> Ok</a:t>
            </a:r>
            <a:endParaRPr lang="en-US" sz="1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7547" y="1783468"/>
            <a:ext cx="8240036" cy="459977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32" name="Line Callout 2 31"/>
          <p:cNvSpPr/>
          <p:nvPr/>
        </p:nvSpPr>
        <p:spPr>
          <a:xfrm>
            <a:off x="10490958" y="4463177"/>
            <a:ext cx="1532720" cy="516855"/>
          </a:xfrm>
          <a:prstGeom prst="borderCallout2">
            <a:avLst>
              <a:gd name="adj1" fmla="val 40200"/>
              <a:gd name="adj2" fmla="val 512"/>
              <a:gd name="adj3" fmla="val 39595"/>
              <a:gd name="adj4" fmla="val -13946"/>
              <a:gd name="adj5" fmla="val -242916"/>
              <a:gd name="adj6" fmla="val -315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3b.3  </a:t>
            </a:r>
            <a:r>
              <a:rPr lang="en-US" sz="1200" dirty="0" err="1" smtClean="0"/>
              <a:t>Nhập</a:t>
            </a:r>
            <a:r>
              <a:rPr lang="en-US" sz="1200" dirty="0" smtClean="0"/>
              <a:t> </a:t>
            </a:r>
            <a:r>
              <a:rPr lang="en-US" sz="1200" dirty="0" err="1" smtClean="0"/>
              <a:t>tên</a:t>
            </a:r>
            <a:r>
              <a:rPr lang="en-US" sz="1200" dirty="0" smtClean="0"/>
              <a:t> Catalogue </a:t>
            </a:r>
            <a:r>
              <a:rPr lang="en-US" sz="1200" dirty="0" err="1" smtClean="0"/>
              <a:t>cần</a:t>
            </a:r>
            <a:r>
              <a:rPr lang="en-US" sz="1200" dirty="0" smtClean="0"/>
              <a:t> </a:t>
            </a:r>
            <a:r>
              <a:rPr lang="en-US" sz="1200" dirty="0" err="1" smtClean="0"/>
              <a:t>tạo</a:t>
            </a:r>
            <a:endParaRPr lang="en-US" sz="1200" dirty="0"/>
          </a:p>
        </p:txBody>
      </p:sp>
      <p:sp>
        <p:nvSpPr>
          <p:cNvPr id="33" name="Line Callout 2 32"/>
          <p:cNvSpPr/>
          <p:nvPr/>
        </p:nvSpPr>
        <p:spPr>
          <a:xfrm>
            <a:off x="166773" y="4164432"/>
            <a:ext cx="1695426" cy="485574"/>
          </a:xfrm>
          <a:prstGeom prst="borderCallout2">
            <a:avLst>
              <a:gd name="adj1" fmla="val 31958"/>
              <a:gd name="adj2" fmla="val 99491"/>
              <a:gd name="adj3" fmla="val 32452"/>
              <a:gd name="adj4" fmla="val 117324"/>
              <a:gd name="adj5" fmla="val 32684"/>
              <a:gd name="adj6" fmla="val 1770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3b.4 </a:t>
            </a:r>
            <a:r>
              <a:rPr lang="en-US" sz="1200" dirty="0" err="1" smtClean="0"/>
              <a:t>Chọn</a:t>
            </a:r>
            <a:r>
              <a:rPr lang="en-US" sz="1200" dirty="0" smtClean="0"/>
              <a:t>  items </a:t>
            </a:r>
            <a:r>
              <a:rPr lang="en-US" sz="1200" dirty="0" err="1" smtClean="0"/>
              <a:t>cần</a:t>
            </a:r>
            <a:r>
              <a:rPr lang="en-US" sz="1200" dirty="0" smtClean="0"/>
              <a:t> </a:t>
            </a:r>
            <a:r>
              <a:rPr lang="en-US" sz="1200" dirty="0" err="1" smtClean="0"/>
              <a:t>thêm</a:t>
            </a:r>
            <a:r>
              <a:rPr lang="en-US" sz="1200" dirty="0" smtClean="0"/>
              <a:t> </a:t>
            </a:r>
            <a:r>
              <a:rPr lang="en-US" sz="1200" dirty="0" err="1" smtClean="0"/>
              <a:t>trong</a:t>
            </a:r>
            <a:r>
              <a:rPr lang="en-US" sz="1200" dirty="0" smtClean="0"/>
              <a:t> catalog </a:t>
            </a:r>
            <a:endParaRPr lang="en-US" sz="1200" dirty="0"/>
          </a:p>
        </p:txBody>
      </p:sp>
      <p:sp>
        <p:nvSpPr>
          <p:cNvPr id="34" name="Line Callout 2 33"/>
          <p:cNvSpPr/>
          <p:nvPr/>
        </p:nvSpPr>
        <p:spPr>
          <a:xfrm>
            <a:off x="166773" y="5130158"/>
            <a:ext cx="1695426" cy="485574"/>
          </a:xfrm>
          <a:prstGeom prst="borderCallout2">
            <a:avLst>
              <a:gd name="adj1" fmla="val 31958"/>
              <a:gd name="adj2" fmla="val 99491"/>
              <a:gd name="adj3" fmla="val 32452"/>
              <a:gd name="adj4" fmla="val 117324"/>
              <a:gd name="adj5" fmla="val 29873"/>
              <a:gd name="adj6" fmla="val 2108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3b.5 </a:t>
            </a:r>
            <a:r>
              <a:rPr lang="en-US" sz="1200" dirty="0" err="1" smtClean="0"/>
              <a:t>Chọn</a:t>
            </a:r>
            <a:r>
              <a:rPr lang="en-US" sz="1200" dirty="0" smtClean="0"/>
              <a:t> OK </a:t>
            </a:r>
            <a:endParaRPr lang="en-US" sz="1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7547" y="1763484"/>
            <a:ext cx="8334011" cy="463973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36" name="Line Callout 2 35"/>
          <p:cNvSpPr/>
          <p:nvPr/>
        </p:nvSpPr>
        <p:spPr>
          <a:xfrm>
            <a:off x="10490958" y="5481152"/>
            <a:ext cx="1532720" cy="516855"/>
          </a:xfrm>
          <a:prstGeom prst="borderCallout2">
            <a:avLst>
              <a:gd name="adj1" fmla="val 40200"/>
              <a:gd name="adj2" fmla="val 512"/>
              <a:gd name="adj3" fmla="val 39595"/>
              <a:gd name="adj4" fmla="val -13946"/>
              <a:gd name="adj5" fmla="val 42262"/>
              <a:gd name="adj6" fmla="val -1518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/>
              <a:t>Kết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quả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5347116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88" y="210022"/>
            <a:ext cx="2236307" cy="13596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5351749" y="6350145"/>
            <a:ext cx="1488502" cy="457055"/>
            <a:chOff x="503656" y="4729308"/>
            <a:chExt cx="1628652" cy="486076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656" y="4729308"/>
              <a:ext cx="1628652" cy="40538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61248" r="25274" b="9673"/>
            <a:stretch/>
          </p:blipFill>
          <p:spPr>
            <a:xfrm>
              <a:off x="527471" y="5054002"/>
              <a:ext cx="1158370" cy="161382"/>
            </a:xfrm>
            <a:prstGeom prst="rect">
              <a:avLst/>
            </a:prstGeom>
          </p:spPr>
        </p:pic>
      </p:grpSp>
      <p:cxnSp>
        <p:nvCxnSpPr>
          <p:cNvPr id="29" name="Straight Connector 28"/>
          <p:cNvCxnSpPr/>
          <p:nvPr/>
        </p:nvCxnSpPr>
        <p:spPr>
          <a:xfrm>
            <a:off x="403861" y="1690688"/>
            <a:ext cx="10491788" cy="0"/>
          </a:xfrm>
          <a:prstGeom prst="line">
            <a:avLst/>
          </a:prstGeom>
          <a:ln>
            <a:solidFill>
              <a:srgbClr val="86C3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 txBox="1">
            <a:spLocks/>
          </p:cNvSpPr>
          <p:nvPr/>
        </p:nvSpPr>
        <p:spPr>
          <a:xfrm>
            <a:off x="2801186" y="837186"/>
            <a:ext cx="9090311" cy="418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3. </a:t>
            </a:r>
            <a:r>
              <a:rPr lang="en-US" sz="2800" dirty="0" err="1"/>
              <a:t>Lập</a:t>
            </a:r>
            <a:r>
              <a:rPr lang="en-US" sz="2800" dirty="0"/>
              <a:t> </a:t>
            </a:r>
            <a:r>
              <a:rPr lang="en-US" sz="2800" dirty="0" err="1"/>
              <a:t>giá</a:t>
            </a:r>
            <a:r>
              <a:rPr lang="en-US" sz="2800" dirty="0"/>
              <a:t> </a:t>
            </a:r>
            <a:r>
              <a:rPr lang="en-US" sz="2800" dirty="0" err="1"/>
              <a:t>bán</a:t>
            </a:r>
            <a:r>
              <a:rPr lang="en-US" sz="2800" dirty="0"/>
              <a:t> </a:t>
            </a:r>
            <a:r>
              <a:rPr lang="en-US" sz="2800" dirty="0" err="1"/>
              <a:t>theo</a:t>
            </a:r>
            <a:r>
              <a:rPr lang="en-US" sz="2800" dirty="0"/>
              <a:t> </a:t>
            </a:r>
            <a:r>
              <a:rPr lang="en-US" sz="2800" dirty="0" err="1"/>
              <a:t>đơn</a:t>
            </a:r>
            <a:r>
              <a:rPr lang="en-US" sz="2800" dirty="0"/>
              <a:t> </a:t>
            </a:r>
            <a:r>
              <a:rPr lang="en-US" sz="2800" dirty="0" err="1"/>
              <a:t>vị</a:t>
            </a:r>
            <a:r>
              <a:rPr lang="en-US" sz="2800" dirty="0"/>
              <a:t> </a:t>
            </a:r>
            <a:r>
              <a:rPr lang="en-US" sz="2800" dirty="0" err="1" smtClean="0"/>
              <a:t>bán</a:t>
            </a:r>
            <a:endParaRPr lang="en-US" sz="28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1703" y="1811740"/>
            <a:ext cx="8224053" cy="453840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2" name="Line Callout 2 21"/>
          <p:cNvSpPr/>
          <p:nvPr/>
        </p:nvSpPr>
        <p:spPr>
          <a:xfrm>
            <a:off x="140676" y="3341042"/>
            <a:ext cx="1554749" cy="485574"/>
          </a:xfrm>
          <a:prstGeom prst="borderCallout2">
            <a:avLst>
              <a:gd name="adj1" fmla="val 31958"/>
              <a:gd name="adj2" fmla="val 99491"/>
              <a:gd name="adj3" fmla="val 32452"/>
              <a:gd name="adj4" fmla="val 117324"/>
              <a:gd name="adj5" fmla="val 32770"/>
              <a:gd name="adj6" fmla="val 3323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4. </a:t>
            </a:r>
            <a:r>
              <a:rPr lang="en-US" sz="1200" dirty="0" err="1" smtClean="0"/>
              <a:t>Chọn</a:t>
            </a:r>
            <a:r>
              <a:rPr lang="en-US" sz="1200" dirty="0" smtClean="0"/>
              <a:t> Catalogue </a:t>
            </a:r>
            <a:r>
              <a:rPr lang="en-US" sz="1200" dirty="0" err="1" smtClean="0"/>
              <a:t>lập</a:t>
            </a:r>
            <a:r>
              <a:rPr lang="en-US" sz="1200" dirty="0" smtClean="0"/>
              <a:t> </a:t>
            </a:r>
            <a:r>
              <a:rPr lang="en-US" sz="1200" dirty="0" err="1" smtClean="0"/>
              <a:t>hoặc</a:t>
            </a:r>
            <a:r>
              <a:rPr lang="en-US" sz="1200" dirty="0" smtClean="0"/>
              <a:t> </a:t>
            </a:r>
            <a:r>
              <a:rPr lang="en-US" sz="1200" dirty="0" err="1" smtClean="0"/>
              <a:t>chỉnh</a:t>
            </a:r>
            <a:r>
              <a:rPr lang="en-US" sz="1200" dirty="0" smtClean="0"/>
              <a:t> </a:t>
            </a:r>
            <a:r>
              <a:rPr lang="en-US" sz="1200" dirty="0" err="1" smtClean="0"/>
              <a:t>giá</a:t>
            </a:r>
            <a:r>
              <a:rPr lang="en-US" sz="1200" dirty="0" smtClean="0"/>
              <a:t> </a:t>
            </a:r>
            <a:r>
              <a:rPr lang="en-US" sz="1200" dirty="0" err="1" smtClean="0"/>
              <a:t>mặt</a:t>
            </a:r>
            <a:r>
              <a:rPr lang="en-US" sz="1200" dirty="0" smtClean="0"/>
              <a:t> </a:t>
            </a:r>
            <a:r>
              <a:rPr lang="en-US" sz="1200" dirty="0" err="1" smtClean="0"/>
              <a:t>hàng</a:t>
            </a:r>
            <a:endParaRPr lang="en-US" sz="12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1702" y="1814332"/>
            <a:ext cx="8224053" cy="4556963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4" name="Line Callout 2 23"/>
          <p:cNvSpPr/>
          <p:nvPr/>
        </p:nvSpPr>
        <p:spPr>
          <a:xfrm>
            <a:off x="10659277" y="2878206"/>
            <a:ext cx="1354529" cy="948410"/>
          </a:xfrm>
          <a:prstGeom prst="borderCallout2">
            <a:avLst>
              <a:gd name="adj1" fmla="val 40200"/>
              <a:gd name="adj2" fmla="val 512"/>
              <a:gd name="adj3" fmla="val 39595"/>
              <a:gd name="adj4" fmla="val -13946"/>
              <a:gd name="adj5" fmla="val 86676"/>
              <a:gd name="adj6" fmla="val -3003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5. </a:t>
            </a:r>
            <a:r>
              <a:rPr lang="en-US" sz="1200" dirty="0" err="1" smtClean="0"/>
              <a:t>Chọn</a:t>
            </a:r>
            <a:r>
              <a:rPr lang="en-US" sz="1200" dirty="0" smtClean="0"/>
              <a:t> </a:t>
            </a:r>
            <a:r>
              <a:rPr lang="en-US" sz="1200" dirty="0" err="1" smtClean="0"/>
              <a:t>biểu</a:t>
            </a:r>
            <a:r>
              <a:rPr lang="en-US" sz="1200" dirty="0" smtClean="0"/>
              <a:t> </a:t>
            </a:r>
            <a:r>
              <a:rPr lang="en-US" sz="1200" dirty="0" err="1" smtClean="0"/>
              <a:t>tượng</a:t>
            </a:r>
            <a:r>
              <a:rPr lang="en-US" sz="1200" dirty="0" smtClean="0"/>
              <a:t> </a:t>
            </a:r>
            <a:r>
              <a:rPr lang="en-US" sz="1200" dirty="0" err="1" smtClean="0"/>
              <a:t>để</a:t>
            </a:r>
            <a:r>
              <a:rPr lang="en-US" sz="1200" dirty="0" smtClean="0"/>
              <a:t> </a:t>
            </a:r>
            <a:r>
              <a:rPr lang="en-US" sz="1200" dirty="0" err="1" smtClean="0"/>
              <a:t>xem</a:t>
            </a:r>
            <a:r>
              <a:rPr lang="en-US" sz="1200" dirty="0" smtClean="0"/>
              <a:t> </a:t>
            </a:r>
            <a:r>
              <a:rPr lang="en-US" sz="1200" dirty="0" err="1" smtClean="0"/>
              <a:t>thông</a:t>
            </a:r>
            <a:r>
              <a:rPr lang="en-US" sz="1200" dirty="0" smtClean="0"/>
              <a:t> tin </a:t>
            </a:r>
            <a:r>
              <a:rPr lang="en-US" sz="1200" dirty="0" err="1" smtClean="0"/>
              <a:t>và</a:t>
            </a:r>
            <a:r>
              <a:rPr lang="en-US" sz="1200" dirty="0" smtClean="0"/>
              <a:t> </a:t>
            </a:r>
            <a:r>
              <a:rPr lang="en-US" sz="1200" dirty="0" err="1" smtClean="0"/>
              <a:t>tạo</a:t>
            </a:r>
            <a:r>
              <a:rPr lang="en-US" sz="1200" dirty="0" smtClean="0"/>
              <a:t> </a:t>
            </a:r>
            <a:r>
              <a:rPr lang="en-US" sz="1200" dirty="0" err="1" smtClean="0"/>
              <a:t>đơn</a:t>
            </a:r>
            <a:r>
              <a:rPr lang="en-US" sz="1200" dirty="0" smtClean="0"/>
              <a:t> </a:t>
            </a:r>
            <a:r>
              <a:rPr lang="en-US" sz="1200" dirty="0" err="1" smtClean="0"/>
              <a:t>vị</a:t>
            </a:r>
            <a:r>
              <a:rPr lang="en-US" sz="1200" dirty="0" smtClean="0"/>
              <a:t> </a:t>
            </a:r>
            <a:r>
              <a:rPr lang="en-US" sz="1200" dirty="0" err="1" smtClean="0"/>
              <a:t>bán</a:t>
            </a:r>
            <a:r>
              <a:rPr lang="en-US" sz="1200" dirty="0" smtClean="0"/>
              <a:t>, </a:t>
            </a:r>
            <a:r>
              <a:rPr lang="en-US" sz="1200" dirty="0" err="1" smtClean="0"/>
              <a:t>giá</a:t>
            </a:r>
            <a:r>
              <a:rPr lang="en-US" sz="1200" dirty="0" smtClean="0"/>
              <a:t> </a:t>
            </a:r>
            <a:r>
              <a:rPr lang="en-US" sz="1200" dirty="0" err="1" smtClean="0"/>
              <a:t>bán</a:t>
            </a:r>
            <a:endParaRPr lang="en-US" sz="1200" dirty="0"/>
          </a:p>
        </p:txBody>
      </p:sp>
      <p:sp>
        <p:nvSpPr>
          <p:cNvPr id="46" name="Line Callout 2 45"/>
          <p:cNvSpPr/>
          <p:nvPr/>
        </p:nvSpPr>
        <p:spPr>
          <a:xfrm>
            <a:off x="10597535" y="1889567"/>
            <a:ext cx="1416271" cy="516855"/>
          </a:xfrm>
          <a:prstGeom prst="borderCallout2">
            <a:avLst>
              <a:gd name="adj1" fmla="val 40200"/>
              <a:gd name="adj2" fmla="val 512"/>
              <a:gd name="adj3" fmla="val 39595"/>
              <a:gd name="adj4" fmla="val -13946"/>
              <a:gd name="adj5" fmla="val 101370"/>
              <a:gd name="adj6" fmla="val -607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Danh </a:t>
            </a:r>
            <a:r>
              <a:rPr lang="en-US" sz="1200" dirty="0" err="1" smtClean="0"/>
              <a:t>sách</a:t>
            </a:r>
            <a:r>
              <a:rPr lang="en-US" sz="1200" dirty="0" smtClean="0"/>
              <a:t> </a:t>
            </a:r>
            <a:r>
              <a:rPr lang="en-US" sz="1200" dirty="0" err="1" smtClean="0"/>
              <a:t>mặt</a:t>
            </a:r>
            <a:r>
              <a:rPr lang="en-US" sz="1200" dirty="0" smtClean="0"/>
              <a:t> </a:t>
            </a:r>
            <a:r>
              <a:rPr lang="en-US" sz="1200" dirty="0" err="1" smtClean="0"/>
              <a:t>hàng</a:t>
            </a:r>
            <a:endParaRPr lang="en-US" sz="1200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1701" y="1812159"/>
            <a:ext cx="8224053" cy="458485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48" name="Line Callout 2 47"/>
          <p:cNvSpPr/>
          <p:nvPr/>
        </p:nvSpPr>
        <p:spPr>
          <a:xfrm>
            <a:off x="10673344" y="4024670"/>
            <a:ext cx="1354529" cy="516855"/>
          </a:xfrm>
          <a:prstGeom prst="borderCallout2">
            <a:avLst>
              <a:gd name="adj1" fmla="val 40200"/>
              <a:gd name="adj2" fmla="val 512"/>
              <a:gd name="adj3" fmla="val 39595"/>
              <a:gd name="adj4" fmla="val -13946"/>
              <a:gd name="adj5" fmla="val 230960"/>
              <a:gd name="adj6" fmla="val -1526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6. </a:t>
            </a:r>
            <a:r>
              <a:rPr lang="en-US" sz="1200" dirty="0" err="1" smtClean="0"/>
              <a:t>Nhập</a:t>
            </a:r>
            <a:r>
              <a:rPr lang="en-US" sz="1200" dirty="0" smtClean="0"/>
              <a:t> </a:t>
            </a:r>
            <a:r>
              <a:rPr lang="en-US" sz="1200" dirty="0" err="1" smtClean="0"/>
              <a:t>giá</a:t>
            </a:r>
            <a:r>
              <a:rPr lang="en-US" sz="1200" dirty="0" smtClean="0"/>
              <a:t> </a:t>
            </a:r>
            <a:r>
              <a:rPr lang="en-US" sz="1200" dirty="0" err="1" smtClean="0"/>
              <a:t>bán</a:t>
            </a:r>
            <a:r>
              <a:rPr lang="en-US" sz="1200" dirty="0" smtClean="0"/>
              <a:t> </a:t>
            </a:r>
            <a:r>
              <a:rPr lang="en-US" sz="1200" dirty="0" err="1" smtClean="0"/>
              <a:t>theo</a:t>
            </a:r>
            <a:r>
              <a:rPr lang="en-US" sz="1200" dirty="0" smtClean="0"/>
              <a:t> </a:t>
            </a:r>
            <a:r>
              <a:rPr lang="en-US" sz="1200" dirty="0" err="1" smtClean="0"/>
              <a:t>đơn</a:t>
            </a:r>
            <a:r>
              <a:rPr lang="en-US" sz="1200" dirty="0" smtClean="0"/>
              <a:t> </a:t>
            </a:r>
            <a:r>
              <a:rPr lang="en-US" sz="1200" dirty="0" err="1" smtClean="0"/>
              <a:t>vị</a:t>
            </a:r>
            <a:r>
              <a:rPr lang="en-US" sz="1200" dirty="0" smtClean="0"/>
              <a:t> </a:t>
            </a:r>
            <a:r>
              <a:rPr lang="en-US" sz="1200" dirty="0" err="1" smtClean="0"/>
              <a:t>cơ</a:t>
            </a:r>
            <a:r>
              <a:rPr lang="en-US" sz="1200" dirty="0" smtClean="0"/>
              <a:t> </a:t>
            </a:r>
            <a:r>
              <a:rPr lang="en-US" sz="1200" dirty="0" err="1" smtClean="0"/>
              <a:t>bản</a:t>
            </a:r>
            <a:endParaRPr lang="en-US" sz="1200" dirty="0"/>
          </a:p>
        </p:txBody>
      </p:sp>
      <p:sp>
        <p:nvSpPr>
          <p:cNvPr id="49" name="Line Callout 2 48"/>
          <p:cNvSpPr/>
          <p:nvPr/>
        </p:nvSpPr>
        <p:spPr>
          <a:xfrm>
            <a:off x="10659276" y="4673101"/>
            <a:ext cx="1354529" cy="516855"/>
          </a:xfrm>
          <a:prstGeom prst="borderCallout2">
            <a:avLst>
              <a:gd name="adj1" fmla="val 40200"/>
              <a:gd name="adj2" fmla="val 512"/>
              <a:gd name="adj3" fmla="val 39595"/>
              <a:gd name="adj4" fmla="val -13946"/>
              <a:gd name="adj5" fmla="val 304447"/>
              <a:gd name="adj6" fmla="val -3427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7</a:t>
            </a:r>
            <a:r>
              <a:rPr lang="en-US" sz="1200" dirty="0" smtClean="0"/>
              <a:t>. </a:t>
            </a:r>
            <a:r>
              <a:rPr lang="en-US" sz="1200" dirty="0" err="1" smtClean="0"/>
              <a:t>Chọn</a:t>
            </a:r>
            <a:r>
              <a:rPr lang="en-US" sz="1200" dirty="0" smtClean="0"/>
              <a:t> </a:t>
            </a:r>
            <a:r>
              <a:rPr lang="en-US" sz="1200" dirty="0" err="1" smtClean="0"/>
              <a:t>để</a:t>
            </a:r>
            <a:r>
              <a:rPr lang="en-US" sz="1200" dirty="0" smtClean="0"/>
              <a:t> </a:t>
            </a:r>
            <a:r>
              <a:rPr lang="en-US" sz="1200" dirty="0" err="1" smtClean="0"/>
              <a:t>định</a:t>
            </a:r>
            <a:r>
              <a:rPr lang="en-US" sz="1200" dirty="0" smtClean="0"/>
              <a:t> </a:t>
            </a:r>
            <a:r>
              <a:rPr lang="en-US" sz="1200" dirty="0" err="1" smtClean="0"/>
              <a:t>nghĩa</a:t>
            </a:r>
            <a:r>
              <a:rPr lang="en-US" sz="1200" dirty="0" smtClean="0"/>
              <a:t> </a:t>
            </a:r>
            <a:r>
              <a:rPr lang="en-US" sz="1200" dirty="0" err="1" smtClean="0"/>
              <a:t>thêm</a:t>
            </a:r>
            <a:r>
              <a:rPr lang="en-US" sz="1200" dirty="0" smtClean="0"/>
              <a:t> </a:t>
            </a:r>
            <a:r>
              <a:rPr lang="en-US" sz="1200" dirty="0" err="1" smtClean="0"/>
              <a:t>đơn</a:t>
            </a:r>
            <a:r>
              <a:rPr lang="en-US" sz="1200" dirty="0" smtClean="0"/>
              <a:t> </a:t>
            </a:r>
            <a:r>
              <a:rPr lang="en-US" sz="1200" dirty="0" err="1" smtClean="0"/>
              <a:t>vị</a:t>
            </a:r>
            <a:r>
              <a:rPr lang="en-US" sz="1200" dirty="0" smtClean="0"/>
              <a:t> </a:t>
            </a:r>
            <a:r>
              <a:rPr lang="en-US" sz="1200" dirty="0" err="1" smtClean="0"/>
              <a:t>bán</a:t>
            </a:r>
            <a:r>
              <a:rPr lang="en-US" sz="1200" dirty="0" smtClean="0"/>
              <a:t> </a:t>
            </a:r>
            <a:r>
              <a:rPr lang="en-US" sz="1200" dirty="0" err="1" smtClean="0"/>
              <a:t>và</a:t>
            </a:r>
            <a:r>
              <a:rPr lang="en-US" sz="1200" dirty="0" smtClean="0"/>
              <a:t> </a:t>
            </a:r>
            <a:r>
              <a:rPr lang="en-US" sz="1200" dirty="0" err="1" smtClean="0"/>
              <a:t>giá</a:t>
            </a:r>
            <a:r>
              <a:rPr lang="en-US" sz="1200" dirty="0" smtClean="0"/>
              <a:t> </a:t>
            </a:r>
            <a:r>
              <a:rPr lang="en-US" sz="1200" dirty="0" err="1" smtClean="0"/>
              <a:t>bán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3156" y="2459779"/>
            <a:ext cx="4238095" cy="210476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51" name="Line Callout 2 50"/>
          <p:cNvSpPr/>
          <p:nvPr/>
        </p:nvSpPr>
        <p:spPr>
          <a:xfrm>
            <a:off x="140675" y="3987474"/>
            <a:ext cx="1554749" cy="485574"/>
          </a:xfrm>
          <a:prstGeom prst="borderCallout2">
            <a:avLst>
              <a:gd name="adj1" fmla="val 31958"/>
              <a:gd name="adj2" fmla="val 99491"/>
              <a:gd name="adj3" fmla="val 32452"/>
              <a:gd name="adj4" fmla="val 117324"/>
              <a:gd name="adj5" fmla="val -57041"/>
              <a:gd name="adj6" fmla="val 284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8</a:t>
            </a:r>
            <a:r>
              <a:rPr lang="en-US" sz="1200" dirty="0" smtClean="0"/>
              <a:t>. </a:t>
            </a:r>
            <a:r>
              <a:rPr lang="en-US" sz="1200" dirty="0" err="1" smtClean="0"/>
              <a:t>Chọn</a:t>
            </a:r>
            <a:r>
              <a:rPr lang="en-US" sz="1200" dirty="0" smtClean="0"/>
              <a:t> </a:t>
            </a:r>
            <a:r>
              <a:rPr lang="en-US" sz="1200" dirty="0" err="1" smtClean="0"/>
              <a:t>đơn</a:t>
            </a:r>
            <a:r>
              <a:rPr lang="en-US" sz="1200" dirty="0" smtClean="0"/>
              <a:t> </a:t>
            </a:r>
            <a:r>
              <a:rPr lang="en-US" sz="1200" dirty="0" err="1" smtClean="0"/>
              <a:t>vị</a:t>
            </a:r>
            <a:r>
              <a:rPr lang="en-US" sz="1200" dirty="0" smtClean="0"/>
              <a:t> </a:t>
            </a:r>
            <a:r>
              <a:rPr lang="en-US" sz="1200" dirty="0" err="1" smtClean="0"/>
              <a:t>bán</a:t>
            </a:r>
            <a:r>
              <a:rPr lang="en-US" sz="1200" dirty="0"/>
              <a:t> </a:t>
            </a:r>
            <a:r>
              <a:rPr lang="en-US" sz="1200" dirty="0" err="1" smtClean="0"/>
              <a:t>cho</a:t>
            </a:r>
            <a:r>
              <a:rPr lang="en-US" sz="1200" dirty="0" smtClean="0"/>
              <a:t> </a:t>
            </a:r>
            <a:r>
              <a:rPr lang="en-US" sz="1200" dirty="0" err="1" smtClean="0"/>
              <a:t>mặt</a:t>
            </a:r>
            <a:r>
              <a:rPr lang="en-US" sz="1200" dirty="0" smtClean="0"/>
              <a:t> </a:t>
            </a:r>
            <a:r>
              <a:rPr lang="en-US" sz="1200" dirty="0" err="1" smtClean="0"/>
              <a:t>hàng</a:t>
            </a:r>
            <a:endParaRPr lang="en-US" sz="1200" dirty="0"/>
          </a:p>
        </p:txBody>
      </p:sp>
      <p:sp>
        <p:nvSpPr>
          <p:cNvPr id="52" name="Line Callout 2 51"/>
          <p:cNvSpPr/>
          <p:nvPr/>
        </p:nvSpPr>
        <p:spPr>
          <a:xfrm>
            <a:off x="10659276" y="5256828"/>
            <a:ext cx="1354529" cy="516855"/>
          </a:xfrm>
          <a:prstGeom prst="borderCallout2">
            <a:avLst>
              <a:gd name="adj1" fmla="val 40200"/>
              <a:gd name="adj2" fmla="val 512"/>
              <a:gd name="adj3" fmla="val 39595"/>
              <a:gd name="adj4" fmla="val -13946"/>
              <a:gd name="adj5" fmla="val -189861"/>
              <a:gd name="adj6" fmla="val -2112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9. </a:t>
            </a:r>
            <a:r>
              <a:rPr lang="en-US" sz="1200" dirty="0" err="1" smtClean="0"/>
              <a:t>Chọn</a:t>
            </a:r>
            <a:r>
              <a:rPr lang="en-US" sz="1200" dirty="0" smtClean="0"/>
              <a:t> Ok</a:t>
            </a:r>
            <a:endParaRPr lang="en-US" sz="1200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21699" y="2459779"/>
            <a:ext cx="8224054" cy="283798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55" name="Line Callout 2 54"/>
          <p:cNvSpPr/>
          <p:nvPr/>
        </p:nvSpPr>
        <p:spPr>
          <a:xfrm>
            <a:off x="140675" y="4634626"/>
            <a:ext cx="1554749" cy="485574"/>
          </a:xfrm>
          <a:prstGeom prst="borderCallout2">
            <a:avLst>
              <a:gd name="adj1" fmla="val 31958"/>
              <a:gd name="adj2" fmla="val 99491"/>
              <a:gd name="adj3" fmla="val 32452"/>
              <a:gd name="adj4" fmla="val 117324"/>
              <a:gd name="adj5" fmla="val -227971"/>
              <a:gd name="adj6" fmla="val 4246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9.Nhập </a:t>
            </a:r>
            <a:r>
              <a:rPr lang="en-US" sz="1200" dirty="0" err="1"/>
              <a:t>giá</a:t>
            </a:r>
            <a:r>
              <a:rPr lang="en-US" sz="1200" dirty="0"/>
              <a:t> </a:t>
            </a:r>
            <a:r>
              <a:rPr lang="en-US" sz="1200" dirty="0" err="1"/>
              <a:t>bán</a:t>
            </a:r>
            <a:r>
              <a:rPr lang="en-US" sz="1200" dirty="0"/>
              <a:t> </a:t>
            </a:r>
            <a:r>
              <a:rPr lang="en-US" sz="1200" dirty="0" err="1" smtClean="0"/>
              <a:t>theo</a:t>
            </a:r>
            <a:r>
              <a:rPr lang="en-US" sz="1200" dirty="0" smtClean="0"/>
              <a:t> </a:t>
            </a:r>
            <a:r>
              <a:rPr lang="en-US" sz="1200" dirty="0" err="1" smtClean="0"/>
              <a:t>đơn</a:t>
            </a:r>
            <a:r>
              <a:rPr lang="en-US" sz="1200" dirty="0" smtClean="0"/>
              <a:t> </a:t>
            </a:r>
            <a:r>
              <a:rPr lang="en-US" sz="1200" dirty="0" err="1"/>
              <a:t>vị</a:t>
            </a:r>
            <a:r>
              <a:rPr lang="en-US" sz="1200" dirty="0"/>
              <a:t> </a:t>
            </a:r>
            <a:r>
              <a:rPr lang="en-US" sz="1200" dirty="0" err="1" smtClean="0"/>
              <a:t>bán</a:t>
            </a:r>
            <a:endParaRPr lang="en-US" sz="1200" dirty="0"/>
          </a:p>
        </p:txBody>
      </p:sp>
      <p:sp>
        <p:nvSpPr>
          <p:cNvPr id="56" name="Line Callout 2 55"/>
          <p:cNvSpPr/>
          <p:nvPr/>
        </p:nvSpPr>
        <p:spPr>
          <a:xfrm>
            <a:off x="10673344" y="5854440"/>
            <a:ext cx="1354529" cy="516855"/>
          </a:xfrm>
          <a:prstGeom prst="borderCallout2">
            <a:avLst>
              <a:gd name="adj1" fmla="val 40200"/>
              <a:gd name="adj2" fmla="val 512"/>
              <a:gd name="adj3" fmla="val 39595"/>
              <a:gd name="adj4" fmla="val -13946"/>
              <a:gd name="adj5" fmla="val -165365"/>
              <a:gd name="adj6" fmla="val -1354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14. </a:t>
            </a:r>
            <a:r>
              <a:rPr lang="en-US" sz="1200" dirty="0" err="1" smtClean="0"/>
              <a:t>Chọn</a:t>
            </a:r>
            <a:r>
              <a:rPr lang="en-US" sz="1200" dirty="0" smtClean="0"/>
              <a:t> Save</a:t>
            </a:r>
            <a:endParaRPr lang="en-US" sz="1200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21700" y="1771802"/>
            <a:ext cx="8224053" cy="462521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528740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46" grpId="0" animBg="1"/>
      <p:bldP spid="48" grpId="0" animBg="1"/>
      <p:bldP spid="49" grpId="0" animBg="1"/>
      <p:bldP spid="51" grpId="0" animBg="1"/>
      <p:bldP spid="52" grpId="0" animBg="1"/>
      <p:bldP spid="55" grpId="0" animBg="1"/>
      <p:bldP spid="5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462089" y="2473003"/>
            <a:ext cx="5267822" cy="19119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600" b="1" kern="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88" y="210022"/>
            <a:ext cx="2236307" cy="1359615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645152" y="5504688"/>
            <a:ext cx="7333487" cy="9488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" kern="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link to practice with </a:t>
            </a:r>
            <a:r>
              <a:rPr lang="en-US" sz="1000" kern="0" dirty="0" err="1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DiSupply</a:t>
            </a:r>
            <a:r>
              <a:rPr lang="en-US" sz="1000" kern="0" dirty="0" smtClean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000" b="1" kern="0" dirty="0" smtClean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http://disupply.dicentral.com.vn:8080/DiSupply/account/login</a:t>
            </a:r>
          </a:p>
        </p:txBody>
      </p:sp>
    </p:spTree>
    <p:extLst>
      <p:ext uri="{BB962C8B-B14F-4D97-AF65-F5344CB8AC3E}">
        <p14:creationId xmlns:p14="http://schemas.microsoft.com/office/powerpoint/2010/main" val="8995853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88" y="210022"/>
            <a:ext cx="2236307" cy="135961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351749" y="6350145"/>
            <a:ext cx="1488502" cy="457055"/>
            <a:chOff x="503656" y="4729308"/>
            <a:chExt cx="1628652" cy="48607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656" y="4729308"/>
              <a:ext cx="1628652" cy="40538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61248" r="25274" b="9673"/>
            <a:stretch/>
          </p:blipFill>
          <p:spPr>
            <a:xfrm>
              <a:off x="527471" y="5054002"/>
              <a:ext cx="1158370" cy="161382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911110" y="1761666"/>
            <a:ext cx="2691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Nội</a:t>
            </a:r>
            <a:r>
              <a:rPr lang="en-US" b="1" dirty="0" smtClean="0"/>
              <a:t> dung:</a:t>
            </a:r>
          </a:p>
          <a:p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911110" y="3761460"/>
            <a:ext cx="636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Lập</a:t>
            </a:r>
            <a:r>
              <a:rPr lang="en-US" sz="2400" dirty="0" smtClean="0"/>
              <a:t> </a:t>
            </a:r>
            <a:r>
              <a:rPr lang="en-US" sz="2400" dirty="0" err="1" smtClean="0"/>
              <a:t>giá</a:t>
            </a:r>
            <a:r>
              <a:rPr lang="en-US" sz="2400" dirty="0" smtClean="0"/>
              <a:t> </a:t>
            </a:r>
            <a:r>
              <a:rPr lang="en-US" sz="2400" dirty="0" err="1" smtClean="0"/>
              <a:t>bán</a:t>
            </a:r>
            <a:r>
              <a:rPr lang="en-US" sz="2400" dirty="0" smtClean="0"/>
              <a:t> </a:t>
            </a:r>
            <a:r>
              <a:rPr lang="en-US" sz="2400" dirty="0" err="1" smtClean="0"/>
              <a:t>theo</a:t>
            </a:r>
            <a:r>
              <a:rPr lang="en-US" sz="2400" dirty="0" smtClean="0"/>
              <a:t> </a:t>
            </a:r>
            <a:r>
              <a:rPr lang="en-US" sz="2400" dirty="0" err="1" smtClean="0"/>
              <a:t>đơn</a:t>
            </a:r>
            <a:r>
              <a:rPr lang="en-US" sz="2400" dirty="0" smtClean="0"/>
              <a:t> </a:t>
            </a:r>
            <a:r>
              <a:rPr lang="en-US" sz="2400" dirty="0" err="1" smtClean="0"/>
              <a:t>vị</a:t>
            </a:r>
            <a:r>
              <a:rPr lang="en-US" sz="2400" dirty="0" smtClean="0"/>
              <a:t> </a:t>
            </a:r>
            <a:r>
              <a:rPr lang="en-US" sz="2400" dirty="0" err="1" smtClean="0"/>
              <a:t>bán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911110" y="3143178"/>
            <a:ext cx="7903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Tạo</a:t>
            </a:r>
            <a:r>
              <a:rPr lang="en-US" sz="2400" dirty="0" smtClean="0"/>
              <a:t> </a:t>
            </a:r>
            <a:r>
              <a:rPr lang="en-US" sz="2400" dirty="0" err="1" smtClean="0"/>
              <a:t>thông</a:t>
            </a:r>
            <a:r>
              <a:rPr lang="en-US" sz="2400" dirty="0" smtClean="0"/>
              <a:t> tin </a:t>
            </a:r>
            <a:r>
              <a:rPr lang="en-US" sz="2400" dirty="0" err="1" smtClean="0"/>
              <a:t>mặt</a:t>
            </a:r>
            <a:r>
              <a:rPr lang="en-US" sz="2400" dirty="0" smtClean="0"/>
              <a:t> </a:t>
            </a:r>
            <a:r>
              <a:rPr lang="en-US" sz="2400" dirty="0" err="1" smtClean="0"/>
              <a:t>hàng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911110" y="2605640"/>
            <a:ext cx="7903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Thiết</a:t>
            </a:r>
            <a:r>
              <a:rPr lang="en-US" sz="2400" dirty="0" smtClean="0"/>
              <a:t> </a:t>
            </a:r>
            <a:r>
              <a:rPr lang="en-US" sz="2400" dirty="0" err="1" smtClean="0"/>
              <a:t>lập</a:t>
            </a:r>
            <a:r>
              <a:rPr lang="en-US" sz="2400" dirty="0" smtClean="0"/>
              <a:t> </a:t>
            </a:r>
            <a:r>
              <a:rPr lang="en-US" sz="2400" dirty="0" err="1" smtClean="0"/>
              <a:t>chung</a:t>
            </a:r>
            <a:r>
              <a:rPr lang="en-US" sz="2400" dirty="0"/>
              <a:t>: </a:t>
            </a:r>
            <a:r>
              <a:rPr lang="en-US" sz="2400" dirty="0" err="1" smtClean="0"/>
              <a:t>Cấu</a:t>
            </a:r>
            <a:r>
              <a:rPr lang="en-US" sz="2400" dirty="0" smtClean="0"/>
              <a:t> </a:t>
            </a:r>
            <a:r>
              <a:rPr lang="en-US" sz="2400" dirty="0" err="1"/>
              <a:t>trúc</a:t>
            </a:r>
            <a:r>
              <a:rPr lang="en-US" sz="2400" dirty="0"/>
              <a:t> </a:t>
            </a:r>
            <a:r>
              <a:rPr lang="en-US" sz="2400" dirty="0" smtClean="0"/>
              <a:t>Product; </a:t>
            </a:r>
            <a:r>
              <a:rPr lang="en-US" sz="2400" dirty="0" err="1" smtClean="0"/>
              <a:t>Đơn</a:t>
            </a:r>
            <a:r>
              <a:rPr lang="en-US" sz="2400" dirty="0" smtClean="0"/>
              <a:t> </a:t>
            </a:r>
            <a:r>
              <a:rPr lang="en-US" sz="2400" dirty="0" err="1" smtClean="0"/>
              <a:t>vị</a:t>
            </a:r>
            <a:r>
              <a:rPr lang="en-US" sz="2400" dirty="0" smtClean="0"/>
              <a:t> </a:t>
            </a:r>
            <a:r>
              <a:rPr lang="en-US" sz="2400" dirty="0" err="1" smtClean="0"/>
              <a:t>tính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705367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5351749" y="6350145"/>
            <a:ext cx="1488502" cy="457055"/>
            <a:chOff x="503656" y="4729308"/>
            <a:chExt cx="1628652" cy="48607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656" y="4729308"/>
              <a:ext cx="1628652" cy="40538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61248" r="25274" b="9673"/>
            <a:stretch/>
          </p:blipFill>
          <p:spPr>
            <a:xfrm>
              <a:off x="527471" y="5054002"/>
              <a:ext cx="1158370" cy="161382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88" y="210022"/>
            <a:ext cx="2236307" cy="1359615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403861" y="1780795"/>
            <a:ext cx="10491788" cy="0"/>
          </a:xfrm>
          <a:prstGeom prst="line">
            <a:avLst/>
          </a:prstGeom>
          <a:ln>
            <a:solidFill>
              <a:srgbClr val="86C3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2787118" y="766365"/>
            <a:ext cx="9090311" cy="418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/>
              <a:t>Đăng</a:t>
            </a:r>
            <a:r>
              <a:rPr lang="en-US" sz="2800" dirty="0"/>
              <a:t> </a:t>
            </a:r>
            <a:r>
              <a:rPr lang="en-US" sz="2800" dirty="0" err="1"/>
              <a:t>nhập</a:t>
            </a:r>
            <a:r>
              <a:rPr lang="en-US" sz="2800" dirty="0"/>
              <a:t> </a:t>
            </a:r>
            <a:r>
              <a:rPr lang="en-US" sz="2800" dirty="0" err="1"/>
              <a:t>vào</a:t>
            </a:r>
            <a:r>
              <a:rPr lang="en-US" sz="2800" dirty="0"/>
              <a:t> </a:t>
            </a:r>
            <a:r>
              <a:rPr lang="en-US" sz="2800" dirty="0" err="1"/>
              <a:t>hệ</a:t>
            </a:r>
            <a:r>
              <a:rPr lang="en-US" sz="2800" dirty="0"/>
              <a:t> </a:t>
            </a:r>
            <a:r>
              <a:rPr lang="en-US" sz="2800" dirty="0" err="1"/>
              <a:t>thống</a:t>
            </a:r>
            <a:r>
              <a:rPr lang="en-US" sz="2800" dirty="0"/>
              <a:t> </a:t>
            </a:r>
            <a:r>
              <a:rPr lang="en-US" sz="2800" dirty="0" err="1"/>
              <a:t>ứng</a:t>
            </a:r>
            <a:r>
              <a:rPr lang="en-US" sz="2800" dirty="0"/>
              <a:t> </a:t>
            </a:r>
            <a:r>
              <a:rPr lang="en-US" sz="2800" dirty="0" err="1" smtClean="0"/>
              <a:t>dụng</a:t>
            </a:r>
            <a:r>
              <a:rPr lang="en-US" sz="2800" dirty="0" smtClean="0"/>
              <a:t> </a:t>
            </a:r>
            <a:r>
              <a:rPr lang="en-US" sz="2800" dirty="0" err="1" smtClean="0"/>
              <a:t>từ</a:t>
            </a:r>
            <a:r>
              <a:rPr lang="en-US" sz="2800" dirty="0" smtClean="0"/>
              <a:t> </a:t>
            </a:r>
            <a:r>
              <a:rPr lang="en-US" sz="2800" dirty="0" err="1" smtClean="0"/>
              <a:t>nhà</a:t>
            </a:r>
            <a:r>
              <a:rPr lang="en-US" sz="2800" dirty="0" smtClean="0"/>
              <a:t> </a:t>
            </a:r>
            <a:r>
              <a:rPr lang="en-US" sz="2800" dirty="0" err="1" smtClean="0"/>
              <a:t>cung</a:t>
            </a:r>
            <a:r>
              <a:rPr lang="en-US" sz="2800" dirty="0" smtClean="0"/>
              <a:t> </a:t>
            </a:r>
            <a:r>
              <a:rPr lang="en-US" sz="2800" dirty="0" err="1" smtClean="0"/>
              <a:t>cấp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6334" y="2219786"/>
            <a:ext cx="6859331" cy="445384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6" name="Line Callout 2 15"/>
          <p:cNvSpPr/>
          <p:nvPr/>
        </p:nvSpPr>
        <p:spPr>
          <a:xfrm>
            <a:off x="403861" y="3012350"/>
            <a:ext cx="1695426" cy="526094"/>
          </a:xfrm>
          <a:prstGeom prst="borderCallout2">
            <a:avLst>
              <a:gd name="adj1" fmla="val 31958"/>
              <a:gd name="adj2" fmla="val 101101"/>
              <a:gd name="adj3" fmla="val 29858"/>
              <a:gd name="adj4" fmla="val 133424"/>
              <a:gd name="adj5" fmla="val 110839"/>
              <a:gd name="adj6" fmla="val 3047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Đăng</a:t>
            </a:r>
            <a:r>
              <a:rPr lang="en-US" sz="1200" dirty="0" smtClean="0"/>
              <a:t> </a:t>
            </a:r>
            <a:r>
              <a:rPr lang="en-US" sz="1200" dirty="0" err="1" smtClean="0"/>
              <a:t>nhập</a:t>
            </a:r>
            <a:r>
              <a:rPr lang="en-US" sz="1200" dirty="0" smtClean="0"/>
              <a:t> </a:t>
            </a:r>
            <a:r>
              <a:rPr lang="en-US" sz="1200" dirty="0" err="1" smtClean="0"/>
              <a:t>với</a:t>
            </a:r>
            <a:r>
              <a:rPr lang="en-US" sz="1200" dirty="0" smtClean="0"/>
              <a:t> </a:t>
            </a:r>
            <a:r>
              <a:rPr lang="en-US" sz="1200" dirty="0" err="1" smtClean="0"/>
              <a:t>tài</a:t>
            </a:r>
            <a:r>
              <a:rPr lang="en-US" sz="1200" dirty="0" smtClean="0"/>
              <a:t> </a:t>
            </a:r>
            <a:r>
              <a:rPr lang="en-US" sz="1200" dirty="0" err="1" smtClean="0"/>
              <a:t>khoản</a:t>
            </a:r>
            <a:r>
              <a:rPr lang="en-US" sz="1200" dirty="0" smtClean="0"/>
              <a:t> Vendor admin </a:t>
            </a:r>
            <a:r>
              <a:rPr lang="en-US" sz="1200" dirty="0" err="1" smtClean="0"/>
              <a:t>đã</a:t>
            </a:r>
            <a:r>
              <a:rPr lang="en-US" sz="1200" dirty="0" smtClean="0"/>
              <a:t> </a:t>
            </a:r>
            <a:r>
              <a:rPr lang="en-US" sz="1200" dirty="0" err="1" smtClean="0"/>
              <a:t>đăng</a:t>
            </a:r>
            <a:r>
              <a:rPr lang="en-US" sz="1200" dirty="0" smtClean="0"/>
              <a:t> </a:t>
            </a:r>
            <a:r>
              <a:rPr lang="en-US" sz="1200" dirty="0" err="1" smtClean="0"/>
              <a:t>ký</a:t>
            </a:r>
            <a:r>
              <a:rPr lang="en-US" sz="1200" dirty="0" smtClean="0"/>
              <a:t>.</a:t>
            </a:r>
            <a:endParaRPr lang="en-US" sz="1200" dirty="0"/>
          </a:p>
        </p:txBody>
      </p:sp>
      <p:sp>
        <p:nvSpPr>
          <p:cNvPr id="17" name="Line Callout 2 16"/>
          <p:cNvSpPr/>
          <p:nvPr/>
        </p:nvSpPr>
        <p:spPr>
          <a:xfrm>
            <a:off x="9832349" y="3353154"/>
            <a:ext cx="2126599" cy="370580"/>
          </a:xfrm>
          <a:prstGeom prst="borderCallout2">
            <a:avLst>
              <a:gd name="adj1" fmla="val 40200"/>
              <a:gd name="adj2" fmla="val 512"/>
              <a:gd name="adj3" fmla="val 39595"/>
              <a:gd name="adj4" fmla="val -13946"/>
              <a:gd name="adj5" fmla="val 179798"/>
              <a:gd name="adj6" fmla="val -524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Chọn</a:t>
            </a:r>
            <a:r>
              <a:rPr lang="en-US" sz="1200" dirty="0" smtClean="0"/>
              <a:t> “Sign-in”</a:t>
            </a:r>
            <a:endParaRPr lang="en-US" sz="1200" dirty="0"/>
          </a:p>
        </p:txBody>
      </p:sp>
      <p:sp>
        <p:nvSpPr>
          <p:cNvPr id="4" name="Left Brace 3"/>
          <p:cNvSpPr/>
          <p:nvPr/>
        </p:nvSpPr>
        <p:spPr>
          <a:xfrm>
            <a:off x="5554639" y="3353154"/>
            <a:ext cx="177421" cy="6183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10888" y="1729510"/>
            <a:ext cx="1128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Từ</a:t>
            </a:r>
            <a:r>
              <a:rPr lang="en-US" sz="1600" dirty="0"/>
              <a:t> </a:t>
            </a:r>
            <a:r>
              <a:rPr lang="en-US" sz="1600" dirty="0" err="1"/>
              <a:t>trình</a:t>
            </a:r>
            <a:r>
              <a:rPr lang="en-US" sz="1600" dirty="0"/>
              <a:t> </a:t>
            </a:r>
            <a:r>
              <a:rPr lang="en-US" sz="1600" dirty="0" err="1"/>
              <a:t>duyệt</a:t>
            </a:r>
            <a:r>
              <a:rPr lang="en-US" sz="1600" dirty="0"/>
              <a:t> Web </a:t>
            </a:r>
            <a:r>
              <a:rPr lang="en-US" sz="1600" dirty="0" smtClean="0"/>
              <a:t>Browser, </a:t>
            </a:r>
            <a:r>
              <a:rPr lang="en-US" sz="1600" dirty="0" err="1"/>
              <a:t>nhập</a:t>
            </a:r>
            <a:r>
              <a:rPr lang="en-US" sz="1600" dirty="0"/>
              <a:t> </a:t>
            </a:r>
            <a:r>
              <a:rPr lang="en-US" sz="1600" dirty="0" err="1"/>
              <a:t>địa</a:t>
            </a:r>
            <a:r>
              <a:rPr lang="en-US" sz="1600" dirty="0"/>
              <a:t> </a:t>
            </a:r>
            <a:r>
              <a:rPr lang="en-US" sz="1600" dirty="0" err="1"/>
              <a:t>chỉ</a:t>
            </a:r>
            <a:r>
              <a:rPr lang="en-US" sz="1600" dirty="0"/>
              <a:t> </a:t>
            </a:r>
            <a:r>
              <a:rPr lang="en-US" sz="1600" dirty="0" err="1"/>
              <a:t>ứng</a:t>
            </a:r>
            <a:r>
              <a:rPr lang="en-US" sz="1600" dirty="0"/>
              <a:t> </a:t>
            </a:r>
            <a:r>
              <a:rPr lang="en-US" sz="1600" dirty="0" err="1"/>
              <a:t>dụng</a:t>
            </a:r>
            <a:r>
              <a:rPr lang="en-US" sz="1600" dirty="0"/>
              <a:t> </a:t>
            </a:r>
            <a:r>
              <a:rPr lang="en-US" sz="1600" dirty="0" err="1"/>
              <a:t>vào</a:t>
            </a:r>
            <a:r>
              <a:rPr lang="en-US" sz="1600" dirty="0"/>
              <a:t> ô address </a:t>
            </a:r>
            <a:r>
              <a:rPr lang="en-US" sz="1600" dirty="0">
                <a:solidFill>
                  <a:srgbClr val="FF0000"/>
                </a:solidFill>
              </a:rPr>
              <a:t>http://disupply.dicentral.com.vn:8080/DiSupply/account/login</a:t>
            </a:r>
            <a:endParaRPr lang="en-US" sz="1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2836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5351749" y="6350145"/>
            <a:ext cx="1488502" cy="457055"/>
            <a:chOff x="503656" y="4729308"/>
            <a:chExt cx="1628652" cy="48607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656" y="4729308"/>
              <a:ext cx="1628652" cy="40538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61248" r="25274" b="9673"/>
            <a:stretch/>
          </p:blipFill>
          <p:spPr>
            <a:xfrm>
              <a:off x="527471" y="5054002"/>
              <a:ext cx="1158370" cy="161382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88" y="210022"/>
            <a:ext cx="2236307" cy="1359615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403861" y="1780795"/>
            <a:ext cx="10491788" cy="0"/>
          </a:xfrm>
          <a:prstGeom prst="line">
            <a:avLst/>
          </a:prstGeom>
          <a:ln>
            <a:solidFill>
              <a:srgbClr val="86C3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2787118" y="766365"/>
            <a:ext cx="9090311" cy="418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1. </a:t>
            </a:r>
            <a:r>
              <a:rPr lang="en-US" sz="2800" dirty="0" err="1" smtClean="0"/>
              <a:t>Thiết</a:t>
            </a:r>
            <a:r>
              <a:rPr lang="en-US" sz="2800" dirty="0" smtClean="0"/>
              <a:t> </a:t>
            </a:r>
            <a:r>
              <a:rPr lang="en-US" sz="2800" dirty="0" err="1"/>
              <a:t>lập</a:t>
            </a:r>
            <a:r>
              <a:rPr lang="en-US" sz="2800" dirty="0"/>
              <a:t> </a:t>
            </a:r>
            <a:r>
              <a:rPr lang="en-US" sz="2800" dirty="0" err="1"/>
              <a:t>chung</a:t>
            </a:r>
            <a:r>
              <a:rPr lang="en-US" sz="2800" dirty="0"/>
              <a:t>: </a:t>
            </a:r>
            <a:r>
              <a:rPr lang="en-US" sz="2800" dirty="0" err="1"/>
              <a:t>Cấu</a:t>
            </a:r>
            <a:r>
              <a:rPr lang="en-US" sz="2800" dirty="0"/>
              <a:t> </a:t>
            </a:r>
            <a:r>
              <a:rPr lang="en-US" sz="2800" dirty="0" err="1"/>
              <a:t>trúc</a:t>
            </a:r>
            <a:r>
              <a:rPr lang="en-US" sz="2800" dirty="0"/>
              <a:t> </a:t>
            </a:r>
            <a:r>
              <a:rPr lang="en-US" sz="2800" dirty="0" smtClean="0"/>
              <a:t>Product</a:t>
            </a:r>
            <a:r>
              <a:rPr lang="en-US" sz="2800" dirty="0"/>
              <a:t>; </a:t>
            </a:r>
            <a:r>
              <a:rPr lang="en-US" sz="2800" dirty="0" err="1"/>
              <a:t>Đơn</a:t>
            </a:r>
            <a:r>
              <a:rPr lang="en-US" sz="2800" dirty="0"/>
              <a:t> </a:t>
            </a:r>
            <a:r>
              <a:rPr lang="en-US" sz="2800" dirty="0" err="1"/>
              <a:t>vị</a:t>
            </a:r>
            <a:r>
              <a:rPr lang="en-US" sz="2800" dirty="0"/>
              <a:t> </a:t>
            </a:r>
            <a:r>
              <a:rPr lang="en-US" sz="2800" dirty="0" err="1" smtClean="0"/>
              <a:t>tính</a:t>
            </a:r>
            <a:endParaRPr lang="en-US" sz="28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472" y="1868685"/>
            <a:ext cx="7257491" cy="433707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0" name="Line Callout 2 19"/>
          <p:cNvSpPr/>
          <p:nvPr/>
        </p:nvSpPr>
        <p:spPr>
          <a:xfrm>
            <a:off x="581328" y="2217561"/>
            <a:ext cx="1695426" cy="526094"/>
          </a:xfrm>
          <a:prstGeom prst="borderCallout2">
            <a:avLst>
              <a:gd name="adj1" fmla="val 55306"/>
              <a:gd name="adj2" fmla="val 103516"/>
              <a:gd name="adj3" fmla="val 45422"/>
              <a:gd name="adj4" fmla="val 100420"/>
              <a:gd name="adj5" fmla="val 43390"/>
              <a:gd name="adj6" fmla="val 1759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Giao </a:t>
            </a:r>
            <a:r>
              <a:rPr lang="en-US" sz="1200" dirty="0" err="1" smtClean="0"/>
              <a:t>diện</a:t>
            </a:r>
            <a:r>
              <a:rPr lang="en-US" sz="1200" dirty="0" smtClean="0"/>
              <a:t> </a:t>
            </a:r>
            <a:r>
              <a:rPr lang="en-US" sz="1200" dirty="0" err="1" smtClean="0"/>
              <a:t>người</a:t>
            </a:r>
            <a:r>
              <a:rPr lang="en-US" sz="1200" dirty="0" smtClean="0"/>
              <a:t> </a:t>
            </a:r>
            <a:r>
              <a:rPr lang="en-US" sz="1200" dirty="0" err="1" smtClean="0"/>
              <a:t>dùng</a:t>
            </a:r>
            <a:r>
              <a:rPr lang="en-US" sz="1200" dirty="0" smtClean="0"/>
              <a:t> (admin user) </a:t>
            </a:r>
            <a:r>
              <a:rPr lang="en-US" sz="1200" dirty="0" err="1" smtClean="0"/>
              <a:t>phía</a:t>
            </a:r>
            <a:r>
              <a:rPr lang="en-US" sz="1200" dirty="0" smtClean="0"/>
              <a:t> NCC </a:t>
            </a:r>
            <a:endParaRPr lang="en-US" sz="1200" dirty="0"/>
          </a:p>
        </p:txBody>
      </p:sp>
      <p:sp>
        <p:nvSpPr>
          <p:cNvPr id="22" name="Line Callout 2 21"/>
          <p:cNvSpPr/>
          <p:nvPr/>
        </p:nvSpPr>
        <p:spPr>
          <a:xfrm>
            <a:off x="10563290" y="1868685"/>
            <a:ext cx="1628710" cy="370580"/>
          </a:xfrm>
          <a:prstGeom prst="borderCallout2">
            <a:avLst>
              <a:gd name="adj1" fmla="val 40200"/>
              <a:gd name="adj2" fmla="val 512"/>
              <a:gd name="adj3" fmla="val 39595"/>
              <a:gd name="adj4" fmla="val -13946"/>
              <a:gd name="adj5" fmla="val 341841"/>
              <a:gd name="adj6" fmla="val -2575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1. </a:t>
            </a:r>
            <a:r>
              <a:rPr lang="en-US" sz="1200" dirty="0" err="1" smtClean="0"/>
              <a:t>Chọn</a:t>
            </a:r>
            <a:r>
              <a:rPr lang="en-US" sz="1200" dirty="0" smtClean="0"/>
              <a:t> “Product”</a:t>
            </a:r>
            <a:endParaRPr lang="en-US" sz="1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7195" y="1860415"/>
            <a:ext cx="7491949" cy="433707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3" name="Line Callout 2 22"/>
          <p:cNvSpPr/>
          <p:nvPr/>
        </p:nvSpPr>
        <p:spPr>
          <a:xfrm>
            <a:off x="10563290" y="2716814"/>
            <a:ext cx="1628710" cy="370580"/>
          </a:xfrm>
          <a:prstGeom prst="borderCallout2">
            <a:avLst>
              <a:gd name="adj1" fmla="val 40200"/>
              <a:gd name="adj2" fmla="val 512"/>
              <a:gd name="adj3" fmla="val 39595"/>
              <a:gd name="adj4" fmla="val -13946"/>
              <a:gd name="adj5" fmla="val 198211"/>
              <a:gd name="adj6" fmla="val -1259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  <a:r>
              <a:rPr lang="en-US" sz="1200" dirty="0" smtClean="0"/>
              <a:t>. </a:t>
            </a:r>
            <a:r>
              <a:rPr lang="en-US" sz="1200" dirty="0" err="1" smtClean="0"/>
              <a:t>Chọn</a:t>
            </a:r>
            <a:r>
              <a:rPr lang="en-US" sz="1200" dirty="0" smtClean="0"/>
              <a:t> “General Setting”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998539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5351749" y="6350145"/>
            <a:ext cx="1488502" cy="457055"/>
            <a:chOff x="503656" y="4729308"/>
            <a:chExt cx="1628652" cy="48607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656" y="4729308"/>
              <a:ext cx="1628652" cy="40538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61248" r="25274" b="9673"/>
            <a:stretch/>
          </p:blipFill>
          <p:spPr>
            <a:xfrm>
              <a:off x="527471" y="5054002"/>
              <a:ext cx="1158370" cy="161382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88" y="210022"/>
            <a:ext cx="2236307" cy="1359615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403861" y="1780795"/>
            <a:ext cx="10491788" cy="0"/>
          </a:xfrm>
          <a:prstGeom prst="line">
            <a:avLst/>
          </a:prstGeom>
          <a:ln>
            <a:solidFill>
              <a:srgbClr val="86C3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2787118" y="766365"/>
            <a:ext cx="9090311" cy="418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1.Thiết </a:t>
            </a:r>
            <a:r>
              <a:rPr lang="en-US" sz="2800" dirty="0" err="1"/>
              <a:t>lập</a:t>
            </a:r>
            <a:r>
              <a:rPr lang="en-US" sz="2800" dirty="0"/>
              <a:t> </a:t>
            </a:r>
            <a:r>
              <a:rPr lang="en-US" sz="2800" dirty="0" err="1"/>
              <a:t>chung</a:t>
            </a:r>
            <a:r>
              <a:rPr lang="en-US" sz="2800" dirty="0"/>
              <a:t>: </a:t>
            </a:r>
            <a:r>
              <a:rPr lang="en-US" sz="2800" dirty="0" err="1"/>
              <a:t>Cấu</a:t>
            </a:r>
            <a:r>
              <a:rPr lang="en-US" sz="2800" dirty="0"/>
              <a:t> </a:t>
            </a:r>
            <a:r>
              <a:rPr lang="en-US" sz="2800" dirty="0" err="1"/>
              <a:t>trúc</a:t>
            </a:r>
            <a:r>
              <a:rPr lang="en-US" sz="2800" dirty="0"/>
              <a:t> </a:t>
            </a:r>
            <a:r>
              <a:rPr lang="en-US" sz="2800" dirty="0" smtClean="0"/>
              <a:t>Product</a:t>
            </a:r>
            <a:r>
              <a:rPr lang="en-US" sz="2800" dirty="0"/>
              <a:t>; </a:t>
            </a:r>
            <a:r>
              <a:rPr lang="en-US" sz="2800" dirty="0" err="1"/>
              <a:t>Đơn</a:t>
            </a:r>
            <a:r>
              <a:rPr lang="en-US" sz="2800" dirty="0"/>
              <a:t> </a:t>
            </a:r>
            <a:r>
              <a:rPr lang="en-US" sz="2800" dirty="0" err="1"/>
              <a:t>vị</a:t>
            </a:r>
            <a:r>
              <a:rPr lang="en-US" sz="2800" dirty="0"/>
              <a:t> </a:t>
            </a:r>
            <a:r>
              <a:rPr lang="en-US" sz="2800" dirty="0" err="1" smtClean="0"/>
              <a:t>tính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492" y="1861297"/>
            <a:ext cx="8291015" cy="440460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5" name="Line Callout 2 14"/>
          <p:cNvSpPr/>
          <p:nvPr/>
        </p:nvSpPr>
        <p:spPr>
          <a:xfrm>
            <a:off x="114883" y="2165674"/>
            <a:ext cx="1695426" cy="996568"/>
          </a:xfrm>
          <a:prstGeom prst="borderCallout2">
            <a:avLst>
              <a:gd name="adj1" fmla="val 31958"/>
              <a:gd name="adj2" fmla="val 99491"/>
              <a:gd name="adj3" fmla="val 32452"/>
              <a:gd name="adj4" fmla="val 126179"/>
              <a:gd name="adj5" fmla="val 96840"/>
              <a:gd name="adj6" fmla="val 1840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3.Chọn </a:t>
            </a:r>
            <a:r>
              <a:rPr lang="en-US" sz="1200" dirty="0" err="1" smtClean="0"/>
              <a:t>từng</a:t>
            </a:r>
            <a:r>
              <a:rPr lang="en-US" sz="1200" dirty="0" smtClean="0"/>
              <a:t> </a:t>
            </a:r>
            <a:r>
              <a:rPr lang="en-US" sz="1200" dirty="0" err="1" smtClean="0"/>
              <a:t>mục</a:t>
            </a:r>
            <a:r>
              <a:rPr lang="en-US" sz="1200" dirty="0" smtClean="0"/>
              <a:t> </a:t>
            </a:r>
            <a:r>
              <a:rPr lang="en-US" sz="1200" dirty="0" err="1" smtClean="0"/>
              <a:t>để</a:t>
            </a:r>
            <a:r>
              <a:rPr lang="en-US" sz="1200" dirty="0" smtClean="0"/>
              <a:t> </a:t>
            </a:r>
            <a:r>
              <a:rPr lang="en-US" sz="1200" dirty="0" err="1"/>
              <a:t>n</a:t>
            </a:r>
            <a:r>
              <a:rPr lang="en-US" sz="1200" dirty="0" err="1" smtClean="0"/>
              <a:t>hập</a:t>
            </a:r>
            <a:r>
              <a:rPr lang="en-US" sz="1200" dirty="0" smtClean="0"/>
              <a:t> </a:t>
            </a:r>
            <a:r>
              <a:rPr lang="en-US" sz="1200" dirty="0" err="1" smtClean="0"/>
              <a:t>cấu</a:t>
            </a:r>
            <a:r>
              <a:rPr lang="en-US" sz="1200" dirty="0" smtClean="0"/>
              <a:t> </a:t>
            </a:r>
            <a:r>
              <a:rPr lang="en-US" sz="1200" dirty="0" err="1" smtClean="0"/>
              <a:t>trúc</a:t>
            </a:r>
            <a:r>
              <a:rPr lang="en-US" sz="1200" dirty="0" smtClean="0"/>
              <a:t> </a:t>
            </a:r>
            <a:r>
              <a:rPr lang="en-US" sz="1200" dirty="0" err="1" smtClean="0"/>
              <a:t>phân</a:t>
            </a:r>
            <a:r>
              <a:rPr lang="en-US" sz="1200" dirty="0" smtClean="0"/>
              <a:t> </a:t>
            </a:r>
            <a:r>
              <a:rPr lang="en-US" sz="1200" dirty="0" err="1" smtClean="0"/>
              <a:t>cấp</a:t>
            </a:r>
            <a:r>
              <a:rPr lang="en-US" sz="1200" dirty="0" smtClean="0"/>
              <a:t> </a:t>
            </a:r>
            <a:r>
              <a:rPr lang="en-US" sz="1200" dirty="0" err="1" smtClean="0"/>
              <a:t>mặt</a:t>
            </a:r>
            <a:r>
              <a:rPr lang="en-US" sz="1200" dirty="0" smtClean="0"/>
              <a:t> </a:t>
            </a:r>
            <a:r>
              <a:rPr lang="en-US" sz="1200" dirty="0" err="1" smtClean="0"/>
              <a:t>hàng</a:t>
            </a:r>
            <a:r>
              <a:rPr lang="en-US" sz="1200" dirty="0" smtClean="0"/>
              <a:t> (Product Group, Category, Type,..)</a:t>
            </a:r>
            <a:endParaRPr lang="en-US" sz="1200" dirty="0"/>
          </a:p>
        </p:txBody>
      </p:sp>
      <p:sp>
        <p:nvSpPr>
          <p:cNvPr id="19" name="Line Callout 2 18"/>
          <p:cNvSpPr/>
          <p:nvPr/>
        </p:nvSpPr>
        <p:spPr>
          <a:xfrm>
            <a:off x="114883" y="3679266"/>
            <a:ext cx="1695426" cy="785409"/>
          </a:xfrm>
          <a:prstGeom prst="borderCallout2">
            <a:avLst>
              <a:gd name="adj1" fmla="val 31958"/>
              <a:gd name="adj2" fmla="val 99491"/>
              <a:gd name="adj3" fmla="val 32452"/>
              <a:gd name="adj4" fmla="val 126179"/>
              <a:gd name="adj5" fmla="val 119429"/>
              <a:gd name="adj6" fmla="val 1912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4.Chọn </a:t>
            </a:r>
            <a:r>
              <a:rPr lang="en-US" sz="1200" dirty="0" err="1" smtClean="0"/>
              <a:t>để</a:t>
            </a:r>
            <a:r>
              <a:rPr lang="en-US" sz="1200" dirty="0" smtClean="0"/>
              <a:t> </a:t>
            </a:r>
            <a:r>
              <a:rPr lang="en-US" sz="1200" dirty="0" err="1" smtClean="0"/>
              <a:t>nhập</a:t>
            </a:r>
            <a:r>
              <a:rPr lang="en-US" sz="1200" dirty="0" smtClean="0"/>
              <a:t> </a:t>
            </a:r>
            <a:r>
              <a:rPr lang="en-US" sz="1200" dirty="0" err="1" smtClean="0"/>
              <a:t>đơn</a:t>
            </a:r>
            <a:r>
              <a:rPr lang="en-US" sz="1200" dirty="0" smtClean="0"/>
              <a:t> </a:t>
            </a:r>
            <a:r>
              <a:rPr lang="en-US" sz="1200" dirty="0" err="1" smtClean="0"/>
              <a:t>vị</a:t>
            </a:r>
            <a:r>
              <a:rPr lang="en-US" sz="1200" dirty="0" smtClean="0"/>
              <a:t> </a:t>
            </a:r>
            <a:r>
              <a:rPr lang="en-US" sz="1200" dirty="0" err="1" smtClean="0"/>
              <a:t>tính</a:t>
            </a:r>
            <a:r>
              <a:rPr lang="en-US" sz="1200" dirty="0" smtClean="0"/>
              <a:t> </a:t>
            </a:r>
            <a:r>
              <a:rPr lang="en-US" sz="1200" dirty="0" err="1" smtClean="0"/>
              <a:t>và</a:t>
            </a:r>
            <a:r>
              <a:rPr lang="en-US" sz="1200" dirty="0" smtClean="0"/>
              <a:t> </a:t>
            </a:r>
            <a:r>
              <a:rPr lang="en-US" sz="1200" dirty="0" err="1" smtClean="0"/>
              <a:t>hệ</a:t>
            </a:r>
            <a:r>
              <a:rPr lang="en-US" sz="1200" dirty="0" smtClean="0"/>
              <a:t> </a:t>
            </a:r>
            <a:r>
              <a:rPr lang="en-US" sz="1200" dirty="0" err="1" smtClean="0"/>
              <a:t>quy</a:t>
            </a:r>
            <a:r>
              <a:rPr lang="en-US" sz="1200" dirty="0" smtClean="0"/>
              <a:t> </a:t>
            </a:r>
            <a:r>
              <a:rPr lang="en-US" sz="1200" dirty="0" err="1" smtClean="0"/>
              <a:t>đổi</a:t>
            </a:r>
            <a:r>
              <a:rPr lang="en-US" sz="1200" dirty="0" smtClean="0"/>
              <a:t> </a:t>
            </a:r>
            <a:r>
              <a:rPr lang="en-US" sz="1200" dirty="0" err="1" smtClean="0"/>
              <a:t>dùng</a:t>
            </a:r>
            <a:r>
              <a:rPr lang="en-US" sz="1200" dirty="0" smtClean="0"/>
              <a:t> </a:t>
            </a:r>
            <a:r>
              <a:rPr lang="en-US" sz="1200" dirty="0" err="1" smtClean="0"/>
              <a:t>cho</a:t>
            </a:r>
            <a:r>
              <a:rPr lang="en-US" sz="1200" dirty="0" smtClean="0"/>
              <a:t> </a:t>
            </a:r>
            <a:r>
              <a:rPr lang="en-US" sz="1200" dirty="0" err="1" smtClean="0"/>
              <a:t>toàn</a:t>
            </a:r>
            <a:r>
              <a:rPr lang="en-US" sz="1200" dirty="0" smtClean="0"/>
              <a:t> </a:t>
            </a:r>
            <a:r>
              <a:rPr lang="en-US" sz="1200" dirty="0" err="1" smtClean="0"/>
              <a:t>hệ</a:t>
            </a:r>
            <a:r>
              <a:rPr lang="en-US" sz="1200" dirty="0" smtClean="0"/>
              <a:t> </a:t>
            </a:r>
            <a:r>
              <a:rPr lang="en-US" sz="1200" dirty="0" err="1" smtClean="0"/>
              <a:t>thống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063739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88" y="210022"/>
            <a:ext cx="2236307" cy="13596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5351749" y="6350145"/>
            <a:ext cx="1488502" cy="457055"/>
            <a:chOff x="503656" y="4729308"/>
            <a:chExt cx="1628652" cy="486076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656" y="4729308"/>
              <a:ext cx="1628652" cy="40538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61248" r="25274" b="9673"/>
            <a:stretch/>
          </p:blipFill>
          <p:spPr>
            <a:xfrm>
              <a:off x="527471" y="5054002"/>
              <a:ext cx="1158370" cy="161382"/>
            </a:xfrm>
            <a:prstGeom prst="rect">
              <a:avLst/>
            </a:prstGeom>
          </p:spPr>
        </p:pic>
      </p:grpSp>
      <p:cxnSp>
        <p:nvCxnSpPr>
          <p:cNvPr id="29" name="Straight Connector 28"/>
          <p:cNvCxnSpPr/>
          <p:nvPr/>
        </p:nvCxnSpPr>
        <p:spPr>
          <a:xfrm>
            <a:off x="403861" y="1690688"/>
            <a:ext cx="10491788" cy="0"/>
          </a:xfrm>
          <a:prstGeom prst="line">
            <a:avLst/>
          </a:prstGeom>
          <a:ln>
            <a:solidFill>
              <a:srgbClr val="86C3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/>
        </p:nvSpPr>
        <p:spPr>
          <a:xfrm>
            <a:off x="2787118" y="766365"/>
            <a:ext cx="9090311" cy="418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1.Thiết </a:t>
            </a:r>
            <a:r>
              <a:rPr lang="en-US" sz="2800" dirty="0" err="1"/>
              <a:t>lập</a:t>
            </a:r>
            <a:r>
              <a:rPr lang="en-US" sz="2800" dirty="0"/>
              <a:t> </a:t>
            </a:r>
            <a:r>
              <a:rPr lang="en-US" sz="2800" dirty="0" err="1"/>
              <a:t>chung</a:t>
            </a:r>
            <a:r>
              <a:rPr lang="en-US" sz="2800" dirty="0"/>
              <a:t>: </a:t>
            </a:r>
            <a:r>
              <a:rPr lang="en-US" sz="2800" dirty="0" err="1" smtClean="0"/>
              <a:t>Đơn</a:t>
            </a:r>
            <a:r>
              <a:rPr lang="en-US" sz="2800" dirty="0" smtClean="0"/>
              <a:t> </a:t>
            </a:r>
            <a:r>
              <a:rPr lang="en-US" sz="2800" dirty="0" err="1"/>
              <a:t>vị</a:t>
            </a:r>
            <a:r>
              <a:rPr lang="en-US" sz="2800" dirty="0"/>
              <a:t> </a:t>
            </a:r>
            <a:r>
              <a:rPr lang="en-US" sz="2800" dirty="0" err="1"/>
              <a:t>tính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1439" y="1762576"/>
            <a:ext cx="8134056" cy="455537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3" name="Line Callout 2 12"/>
          <p:cNvSpPr/>
          <p:nvPr/>
        </p:nvSpPr>
        <p:spPr>
          <a:xfrm>
            <a:off x="166773" y="3430393"/>
            <a:ext cx="1695426" cy="609868"/>
          </a:xfrm>
          <a:prstGeom prst="borderCallout2">
            <a:avLst>
              <a:gd name="adj1" fmla="val 31958"/>
              <a:gd name="adj2" fmla="val 99491"/>
              <a:gd name="adj3" fmla="val 32452"/>
              <a:gd name="adj4" fmla="val 126179"/>
              <a:gd name="adj5" fmla="val 32878"/>
              <a:gd name="adj6" fmla="val 188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Danh </a:t>
            </a:r>
            <a:r>
              <a:rPr lang="en-US" sz="1200" dirty="0" err="1" smtClean="0"/>
              <a:t>sách</a:t>
            </a:r>
            <a:r>
              <a:rPr lang="en-US" sz="1200" dirty="0" smtClean="0"/>
              <a:t> </a:t>
            </a:r>
            <a:r>
              <a:rPr lang="en-US" sz="1200" dirty="0" err="1" smtClean="0"/>
              <a:t>đơn</a:t>
            </a:r>
            <a:r>
              <a:rPr lang="en-US" sz="1200" dirty="0" smtClean="0"/>
              <a:t> </a:t>
            </a:r>
            <a:r>
              <a:rPr lang="en-US" sz="1200" dirty="0" err="1" smtClean="0"/>
              <a:t>vị</a:t>
            </a:r>
            <a:r>
              <a:rPr lang="en-US" sz="1200" dirty="0" smtClean="0"/>
              <a:t> </a:t>
            </a:r>
            <a:r>
              <a:rPr lang="en-US" sz="1200" dirty="0" err="1" smtClean="0"/>
              <a:t>tính</a:t>
            </a:r>
            <a:r>
              <a:rPr lang="en-US" sz="1200" dirty="0" smtClean="0"/>
              <a:t> </a:t>
            </a:r>
            <a:r>
              <a:rPr lang="en-US" sz="1200" dirty="0" err="1" smtClean="0"/>
              <a:t>định</a:t>
            </a:r>
            <a:r>
              <a:rPr lang="en-US" sz="1200" dirty="0" smtClean="0"/>
              <a:t> </a:t>
            </a:r>
            <a:r>
              <a:rPr lang="en-US" sz="1200" dirty="0" err="1" smtClean="0"/>
              <a:t>nghĩa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17" name="Line Callout 2 16"/>
          <p:cNvSpPr/>
          <p:nvPr/>
        </p:nvSpPr>
        <p:spPr>
          <a:xfrm>
            <a:off x="166773" y="2629779"/>
            <a:ext cx="1695426" cy="485574"/>
          </a:xfrm>
          <a:prstGeom prst="borderCallout2">
            <a:avLst>
              <a:gd name="adj1" fmla="val 31958"/>
              <a:gd name="adj2" fmla="val 99491"/>
              <a:gd name="adj3" fmla="val 32452"/>
              <a:gd name="adj4" fmla="val 126179"/>
              <a:gd name="adj5" fmla="val 30651"/>
              <a:gd name="adj6" fmla="val 2218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Chọn</a:t>
            </a:r>
            <a:r>
              <a:rPr lang="en-US" sz="1200" dirty="0" smtClean="0"/>
              <a:t> + </a:t>
            </a:r>
            <a:r>
              <a:rPr lang="en-US" sz="1200" dirty="0" err="1" smtClean="0"/>
              <a:t>để</a:t>
            </a:r>
            <a:r>
              <a:rPr lang="en-US" sz="1200" dirty="0" smtClean="0"/>
              <a:t> </a:t>
            </a:r>
            <a:r>
              <a:rPr lang="en-US" sz="1200" dirty="0" err="1" smtClean="0"/>
              <a:t>nhập</a:t>
            </a:r>
            <a:r>
              <a:rPr lang="en-US" sz="1200" dirty="0" smtClean="0"/>
              <a:t> </a:t>
            </a:r>
            <a:r>
              <a:rPr lang="en-US" sz="1200" dirty="0" err="1" smtClean="0"/>
              <a:t>mới</a:t>
            </a:r>
            <a:r>
              <a:rPr lang="en-US" sz="1200" dirty="0" smtClean="0"/>
              <a:t> </a:t>
            </a:r>
            <a:r>
              <a:rPr lang="en-US" sz="1200" dirty="0" err="1" smtClean="0"/>
              <a:t>đơn</a:t>
            </a:r>
            <a:r>
              <a:rPr lang="en-US" sz="1200" dirty="0" smtClean="0"/>
              <a:t> </a:t>
            </a:r>
            <a:r>
              <a:rPr lang="en-US" sz="1200" dirty="0" err="1" smtClean="0"/>
              <a:t>vị</a:t>
            </a:r>
            <a:r>
              <a:rPr lang="en-US" sz="1200" dirty="0" smtClean="0"/>
              <a:t> </a:t>
            </a:r>
            <a:r>
              <a:rPr lang="en-US" sz="1200" dirty="0" err="1" smtClean="0"/>
              <a:t>tính</a:t>
            </a:r>
            <a:endParaRPr lang="en-US" sz="1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5717" y="1762576"/>
            <a:ext cx="6109778" cy="374836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0" name="Right Brace 9"/>
          <p:cNvSpPr/>
          <p:nvPr/>
        </p:nvSpPr>
        <p:spPr>
          <a:xfrm>
            <a:off x="6680150" y="2785404"/>
            <a:ext cx="202305" cy="34233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ine Callout 2 35"/>
          <p:cNvSpPr/>
          <p:nvPr/>
        </p:nvSpPr>
        <p:spPr>
          <a:xfrm>
            <a:off x="10578906" y="1811740"/>
            <a:ext cx="1448972" cy="384878"/>
          </a:xfrm>
          <a:prstGeom prst="borderCallout2">
            <a:avLst>
              <a:gd name="adj1" fmla="val 40200"/>
              <a:gd name="adj2" fmla="val 512"/>
              <a:gd name="adj3" fmla="val 39595"/>
              <a:gd name="adj4" fmla="val -13946"/>
              <a:gd name="adj5" fmla="val 293471"/>
              <a:gd name="adj6" fmla="val -245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Nhập</a:t>
            </a:r>
            <a:r>
              <a:rPr lang="en-US" sz="1200" dirty="0" smtClean="0"/>
              <a:t> </a:t>
            </a:r>
            <a:r>
              <a:rPr lang="en-US" sz="1200" dirty="0" err="1" smtClean="0"/>
              <a:t>mã</a:t>
            </a:r>
            <a:r>
              <a:rPr lang="en-US" sz="1200" dirty="0" smtClean="0"/>
              <a:t>, </a:t>
            </a:r>
            <a:r>
              <a:rPr lang="en-US" sz="1200" dirty="0" err="1" smtClean="0"/>
              <a:t>tên</a:t>
            </a:r>
            <a:r>
              <a:rPr lang="en-US" sz="1200" dirty="0" smtClean="0"/>
              <a:t> </a:t>
            </a:r>
            <a:r>
              <a:rPr lang="en-US" sz="1200" dirty="0" err="1" smtClean="0"/>
              <a:t>đvt</a:t>
            </a:r>
            <a:endParaRPr lang="en-US" sz="1200" dirty="0"/>
          </a:p>
        </p:txBody>
      </p:sp>
      <p:sp>
        <p:nvSpPr>
          <p:cNvPr id="37" name="Line Callout 2 36"/>
          <p:cNvSpPr/>
          <p:nvPr/>
        </p:nvSpPr>
        <p:spPr>
          <a:xfrm>
            <a:off x="10589380" y="2534130"/>
            <a:ext cx="1438498" cy="1159081"/>
          </a:xfrm>
          <a:prstGeom prst="borderCallout2">
            <a:avLst>
              <a:gd name="adj1" fmla="val 40200"/>
              <a:gd name="adj2" fmla="val 512"/>
              <a:gd name="adj3" fmla="val 39595"/>
              <a:gd name="adj4" fmla="val -13946"/>
              <a:gd name="adj5" fmla="val 66085"/>
              <a:gd name="adj6" fmla="val -2685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Nhập</a:t>
            </a:r>
            <a:r>
              <a:rPr lang="en-US" sz="1200" dirty="0" smtClean="0"/>
              <a:t> </a:t>
            </a:r>
            <a:r>
              <a:rPr lang="en-US" sz="1200" dirty="0" err="1" smtClean="0"/>
              <a:t>hệ</a:t>
            </a:r>
            <a:r>
              <a:rPr lang="en-US" sz="1200" dirty="0" smtClean="0"/>
              <a:t> </a:t>
            </a:r>
            <a:r>
              <a:rPr lang="en-US" sz="1200" dirty="0" err="1" smtClean="0"/>
              <a:t>số</a:t>
            </a:r>
            <a:r>
              <a:rPr lang="en-US" sz="1200" dirty="0" smtClean="0"/>
              <a:t> </a:t>
            </a:r>
            <a:r>
              <a:rPr lang="en-US" sz="1200" dirty="0" err="1" smtClean="0"/>
              <a:t>quy</a:t>
            </a:r>
            <a:r>
              <a:rPr lang="en-US" sz="1200" dirty="0" smtClean="0"/>
              <a:t> </a:t>
            </a:r>
            <a:r>
              <a:rPr lang="en-US" sz="1200" dirty="0" err="1" smtClean="0"/>
              <a:t>đổi</a:t>
            </a:r>
            <a:r>
              <a:rPr lang="en-US" sz="1200" dirty="0" smtClean="0"/>
              <a:t>. </a:t>
            </a:r>
            <a:r>
              <a:rPr lang="en-US" sz="1200" dirty="0" err="1" smtClean="0"/>
              <a:t>Khi</a:t>
            </a:r>
            <a:r>
              <a:rPr lang="en-US" sz="1200" dirty="0" smtClean="0"/>
              <a:t> 1 ĐVT </a:t>
            </a:r>
            <a:r>
              <a:rPr lang="en-US" sz="1200" dirty="0" err="1" smtClean="0"/>
              <a:t>có</a:t>
            </a:r>
            <a:r>
              <a:rPr lang="en-US" sz="1200" dirty="0" smtClean="0"/>
              <a:t> </a:t>
            </a:r>
            <a:r>
              <a:rPr lang="en-US" sz="1200" dirty="0" err="1" smtClean="0"/>
              <a:t>hệ</a:t>
            </a:r>
            <a:r>
              <a:rPr lang="en-US" sz="1200" dirty="0" smtClean="0"/>
              <a:t> </a:t>
            </a:r>
            <a:r>
              <a:rPr lang="en-US" sz="1200" dirty="0" err="1" smtClean="0"/>
              <a:t>số</a:t>
            </a:r>
            <a:r>
              <a:rPr lang="en-US" sz="1200" dirty="0" smtClean="0"/>
              <a:t> </a:t>
            </a:r>
            <a:r>
              <a:rPr lang="en-US" sz="1200" dirty="0" err="1" smtClean="0"/>
              <a:t>là</a:t>
            </a:r>
            <a:r>
              <a:rPr lang="en-US" sz="1200" dirty="0" smtClean="0"/>
              <a:t> 1 </a:t>
            </a:r>
            <a:r>
              <a:rPr lang="en-US" sz="1200" dirty="0" err="1" smtClean="0"/>
              <a:t>thì</a:t>
            </a:r>
            <a:r>
              <a:rPr lang="en-US" sz="1200" dirty="0" smtClean="0"/>
              <a:t> </a:t>
            </a:r>
            <a:r>
              <a:rPr lang="en-US" sz="1200" dirty="0" err="1" smtClean="0"/>
              <a:t>đó</a:t>
            </a:r>
            <a:r>
              <a:rPr lang="en-US" sz="1200" dirty="0" smtClean="0"/>
              <a:t> </a:t>
            </a:r>
            <a:r>
              <a:rPr lang="en-US" sz="1200" dirty="0" err="1" smtClean="0"/>
              <a:t>là</a:t>
            </a:r>
            <a:r>
              <a:rPr lang="en-US" sz="1200" dirty="0" smtClean="0"/>
              <a:t> </a:t>
            </a:r>
            <a:r>
              <a:rPr lang="en-US" sz="1200" dirty="0" err="1" smtClean="0"/>
              <a:t>đơn</a:t>
            </a:r>
            <a:r>
              <a:rPr lang="en-US" sz="1200" dirty="0" smtClean="0"/>
              <a:t> </a:t>
            </a:r>
            <a:r>
              <a:rPr lang="en-US" sz="1200" dirty="0" err="1" smtClean="0"/>
              <a:t>tính</a:t>
            </a:r>
            <a:r>
              <a:rPr lang="en-US" sz="1200" dirty="0" smtClean="0"/>
              <a:t> </a:t>
            </a:r>
            <a:r>
              <a:rPr lang="en-US" sz="1200" dirty="0" err="1" smtClean="0"/>
              <a:t>cơ</a:t>
            </a:r>
            <a:r>
              <a:rPr lang="en-US" sz="1200" dirty="0" smtClean="0"/>
              <a:t> </a:t>
            </a:r>
            <a:r>
              <a:rPr lang="en-US" sz="1200" dirty="0" err="1" smtClean="0"/>
              <a:t>bản</a:t>
            </a:r>
            <a:r>
              <a:rPr lang="en-US" sz="1200" dirty="0" smtClean="0"/>
              <a:t> </a:t>
            </a:r>
            <a:r>
              <a:rPr lang="en-US" sz="1200" dirty="0" err="1" smtClean="0"/>
              <a:t>và</a:t>
            </a:r>
            <a:r>
              <a:rPr lang="en-US" sz="1200" dirty="0" smtClean="0"/>
              <a:t> “Related Base </a:t>
            </a:r>
            <a:r>
              <a:rPr lang="en-US" sz="1200" dirty="0" err="1" smtClean="0"/>
              <a:t>UoM</a:t>
            </a:r>
            <a:r>
              <a:rPr lang="en-US" sz="1200" dirty="0" smtClean="0"/>
              <a:t> “ </a:t>
            </a:r>
            <a:r>
              <a:rPr lang="en-US" sz="1200" dirty="0" err="1" smtClean="0"/>
              <a:t>là</a:t>
            </a:r>
            <a:r>
              <a:rPr lang="en-US" sz="1200" dirty="0" smtClean="0"/>
              <a:t> null</a:t>
            </a:r>
            <a:endParaRPr lang="en-US" sz="1200" dirty="0"/>
          </a:p>
        </p:txBody>
      </p:sp>
      <p:sp>
        <p:nvSpPr>
          <p:cNvPr id="38" name="Line Callout 2 37"/>
          <p:cNvSpPr/>
          <p:nvPr/>
        </p:nvSpPr>
        <p:spPr>
          <a:xfrm>
            <a:off x="10578908" y="3927344"/>
            <a:ext cx="1448970" cy="601201"/>
          </a:xfrm>
          <a:prstGeom prst="borderCallout2">
            <a:avLst>
              <a:gd name="adj1" fmla="val 40200"/>
              <a:gd name="adj2" fmla="val 512"/>
              <a:gd name="adj3" fmla="val 39595"/>
              <a:gd name="adj4" fmla="val -13946"/>
              <a:gd name="adj5" fmla="val -63419"/>
              <a:gd name="adj6" fmla="val -2668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Chọn</a:t>
            </a:r>
            <a:r>
              <a:rPr lang="en-US" sz="1200" dirty="0" smtClean="0"/>
              <a:t> </a:t>
            </a:r>
            <a:r>
              <a:rPr lang="en-US" sz="1200" dirty="0" err="1" smtClean="0"/>
              <a:t>đơn</a:t>
            </a:r>
            <a:r>
              <a:rPr lang="en-US" sz="1200" dirty="0" smtClean="0"/>
              <a:t> </a:t>
            </a:r>
            <a:r>
              <a:rPr lang="en-US" sz="1200" dirty="0" err="1" smtClean="0"/>
              <a:t>ví</a:t>
            </a:r>
            <a:r>
              <a:rPr lang="en-US" sz="1200" dirty="0" smtClean="0"/>
              <a:t> </a:t>
            </a:r>
            <a:r>
              <a:rPr lang="en-US" sz="1200" dirty="0" err="1" smtClean="0"/>
              <a:t>tính</a:t>
            </a:r>
            <a:r>
              <a:rPr lang="en-US" sz="1200" dirty="0" smtClean="0"/>
              <a:t> </a:t>
            </a:r>
            <a:r>
              <a:rPr lang="en-US" sz="1200" dirty="0" err="1" smtClean="0"/>
              <a:t>cơ</a:t>
            </a:r>
            <a:r>
              <a:rPr lang="en-US" sz="1200" dirty="0" smtClean="0"/>
              <a:t> </a:t>
            </a:r>
            <a:r>
              <a:rPr lang="en-US" sz="1200" dirty="0" err="1" smtClean="0"/>
              <a:t>bản</a:t>
            </a:r>
            <a:r>
              <a:rPr lang="en-US" sz="1200" dirty="0" smtClean="0"/>
              <a:t> </a:t>
            </a:r>
            <a:r>
              <a:rPr lang="en-US" sz="1200" dirty="0" err="1" smtClean="0"/>
              <a:t>liên</a:t>
            </a:r>
            <a:r>
              <a:rPr lang="en-US" sz="1200" dirty="0" smtClean="0"/>
              <a:t> </a:t>
            </a:r>
            <a:r>
              <a:rPr lang="en-US" sz="1200" dirty="0" err="1" smtClean="0"/>
              <a:t>quan</a:t>
            </a:r>
            <a:endParaRPr lang="en-US" sz="1200" dirty="0"/>
          </a:p>
        </p:txBody>
      </p:sp>
      <p:sp>
        <p:nvSpPr>
          <p:cNvPr id="40" name="Line Callout 2 39"/>
          <p:cNvSpPr/>
          <p:nvPr/>
        </p:nvSpPr>
        <p:spPr>
          <a:xfrm>
            <a:off x="166773" y="4172131"/>
            <a:ext cx="1695426" cy="609868"/>
          </a:xfrm>
          <a:prstGeom prst="borderCallout2">
            <a:avLst>
              <a:gd name="adj1" fmla="val 31958"/>
              <a:gd name="adj2" fmla="val 99491"/>
              <a:gd name="adj3" fmla="val 32452"/>
              <a:gd name="adj4" fmla="val 126179"/>
              <a:gd name="adj5" fmla="val -65586"/>
              <a:gd name="adj6" fmla="val 2750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Chọn</a:t>
            </a:r>
            <a:r>
              <a:rPr lang="en-US" sz="1200" dirty="0" smtClean="0"/>
              <a:t> Add New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0173356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0" grpId="0" animBg="1"/>
      <p:bldP spid="36" grpId="0" animBg="1"/>
      <p:bldP spid="37" grpId="0" animBg="1"/>
      <p:bldP spid="38" grpId="0" animBg="1"/>
      <p:bldP spid="4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88" y="210022"/>
            <a:ext cx="2236307" cy="13596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5351749" y="6350145"/>
            <a:ext cx="1488502" cy="457055"/>
            <a:chOff x="503656" y="4729308"/>
            <a:chExt cx="1628652" cy="486076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656" y="4729308"/>
              <a:ext cx="1628652" cy="40538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61248" r="25274" b="9673"/>
            <a:stretch/>
          </p:blipFill>
          <p:spPr>
            <a:xfrm>
              <a:off x="527471" y="5054002"/>
              <a:ext cx="1158370" cy="161382"/>
            </a:xfrm>
            <a:prstGeom prst="rect">
              <a:avLst/>
            </a:prstGeom>
          </p:spPr>
        </p:pic>
      </p:grpSp>
      <p:cxnSp>
        <p:nvCxnSpPr>
          <p:cNvPr id="29" name="Straight Connector 28"/>
          <p:cNvCxnSpPr/>
          <p:nvPr/>
        </p:nvCxnSpPr>
        <p:spPr>
          <a:xfrm>
            <a:off x="403861" y="1690688"/>
            <a:ext cx="10491788" cy="0"/>
          </a:xfrm>
          <a:prstGeom prst="line">
            <a:avLst/>
          </a:prstGeom>
          <a:ln>
            <a:solidFill>
              <a:srgbClr val="86C3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3861" y="1697983"/>
            <a:ext cx="1991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 du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61" y="2196618"/>
            <a:ext cx="6176334" cy="336988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9315" y="1811740"/>
            <a:ext cx="6176334" cy="363827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463" y="1819992"/>
            <a:ext cx="6799862" cy="370527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794" y="1819992"/>
            <a:ext cx="5979855" cy="3672193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700" y="1793309"/>
            <a:ext cx="6663894" cy="369887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2696349" y="697849"/>
            <a:ext cx="9090311" cy="418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1.Thiết </a:t>
            </a:r>
            <a:r>
              <a:rPr lang="en-US" sz="2800" dirty="0" err="1"/>
              <a:t>lập</a:t>
            </a:r>
            <a:r>
              <a:rPr lang="en-US" sz="2800" dirty="0"/>
              <a:t> </a:t>
            </a:r>
            <a:r>
              <a:rPr lang="en-US" sz="2800" dirty="0" err="1"/>
              <a:t>chung</a:t>
            </a:r>
            <a:r>
              <a:rPr lang="en-US" sz="2800" dirty="0"/>
              <a:t>: </a:t>
            </a:r>
            <a:r>
              <a:rPr lang="en-US" sz="2800" dirty="0" err="1"/>
              <a:t>Cấu</a:t>
            </a:r>
            <a:r>
              <a:rPr lang="en-US" sz="2800" dirty="0"/>
              <a:t> </a:t>
            </a:r>
            <a:r>
              <a:rPr lang="en-US" sz="2800" dirty="0" err="1"/>
              <a:t>trúc</a:t>
            </a:r>
            <a:r>
              <a:rPr lang="en-US" sz="2800" dirty="0"/>
              <a:t> </a:t>
            </a:r>
            <a:r>
              <a:rPr lang="en-US" sz="2800" dirty="0" err="1"/>
              <a:t>phân</a:t>
            </a:r>
            <a:r>
              <a:rPr lang="en-US" sz="2800" dirty="0"/>
              <a:t> </a:t>
            </a:r>
            <a:r>
              <a:rPr lang="en-US" sz="2800" dirty="0" err="1"/>
              <a:t>cấp</a:t>
            </a:r>
            <a:r>
              <a:rPr lang="en-US" sz="2800" dirty="0"/>
              <a:t> Product; </a:t>
            </a:r>
            <a:r>
              <a:rPr lang="en-US" sz="2800" dirty="0" err="1"/>
              <a:t>Đơn</a:t>
            </a:r>
            <a:r>
              <a:rPr lang="en-US" sz="2800" dirty="0"/>
              <a:t> </a:t>
            </a:r>
            <a:r>
              <a:rPr lang="en-US" sz="2800" dirty="0" err="1"/>
              <a:t>vị</a:t>
            </a:r>
            <a:r>
              <a:rPr lang="en-US" sz="2800" dirty="0"/>
              <a:t> </a:t>
            </a:r>
            <a:r>
              <a:rPr lang="en-US" sz="2800" dirty="0" err="1" smtClean="0"/>
              <a:t>tính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7848103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88" y="210022"/>
            <a:ext cx="2236307" cy="13596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5351749" y="6350145"/>
            <a:ext cx="1488502" cy="457055"/>
            <a:chOff x="503656" y="4729308"/>
            <a:chExt cx="1628652" cy="486076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656" y="4729308"/>
              <a:ext cx="1628652" cy="40538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61248" r="25274" b="9673"/>
            <a:stretch/>
          </p:blipFill>
          <p:spPr>
            <a:xfrm>
              <a:off x="527471" y="5054002"/>
              <a:ext cx="1158370" cy="161382"/>
            </a:xfrm>
            <a:prstGeom prst="rect">
              <a:avLst/>
            </a:prstGeom>
          </p:spPr>
        </p:pic>
      </p:grpSp>
      <p:cxnSp>
        <p:nvCxnSpPr>
          <p:cNvPr id="29" name="Straight Connector 28"/>
          <p:cNvCxnSpPr/>
          <p:nvPr/>
        </p:nvCxnSpPr>
        <p:spPr>
          <a:xfrm>
            <a:off x="403861" y="1690688"/>
            <a:ext cx="10491788" cy="0"/>
          </a:xfrm>
          <a:prstGeom prst="line">
            <a:avLst/>
          </a:prstGeom>
          <a:ln>
            <a:solidFill>
              <a:srgbClr val="86C3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/>
          <p:cNvSpPr txBox="1">
            <a:spLocks/>
          </p:cNvSpPr>
          <p:nvPr/>
        </p:nvSpPr>
        <p:spPr>
          <a:xfrm>
            <a:off x="2696349" y="697849"/>
            <a:ext cx="9090311" cy="418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2</a:t>
            </a:r>
            <a:r>
              <a:rPr lang="en-US" sz="2800" dirty="0" smtClean="0"/>
              <a:t>. </a:t>
            </a:r>
            <a:r>
              <a:rPr lang="en-US" sz="2800" dirty="0" err="1"/>
              <a:t>Tạo</a:t>
            </a:r>
            <a:r>
              <a:rPr lang="en-US" sz="2800" dirty="0"/>
              <a:t> </a:t>
            </a:r>
            <a:r>
              <a:rPr lang="en-US" sz="2800" dirty="0" err="1"/>
              <a:t>thông</a:t>
            </a:r>
            <a:r>
              <a:rPr lang="en-US" sz="2800" dirty="0"/>
              <a:t> tin </a:t>
            </a:r>
            <a:r>
              <a:rPr lang="en-US" sz="2800" dirty="0" err="1"/>
              <a:t>mặt</a:t>
            </a:r>
            <a:r>
              <a:rPr lang="en-US" sz="2800" dirty="0"/>
              <a:t> </a:t>
            </a:r>
            <a:r>
              <a:rPr lang="en-US" sz="2800" dirty="0" err="1" smtClean="0"/>
              <a:t>hàng</a:t>
            </a:r>
            <a:endParaRPr lang="en-US" sz="2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0993" y="1778179"/>
            <a:ext cx="7688595" cy="445091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5" name="Line Callout 2 14"/>
          <p:cNvSpPr/>
          <p:nvPr/>
        </p:nvSpPr>
        <p:spPr>
          <a:xfrm>
            <a:off x="166773" y="2628097"/>
            <a:ext cx="1695426" cy="485574"/>
          </a:xfrm>
          <a:prstGeom prst="borderCallout2">
            <a:avLst>
              <a:gd name="adj1" fmla="val 31958"/>
              <a:gd name="adj2" fmla="val 99491"/>
              <a:gd name="adj3" fmla="val 32452"/>
              <a:gd name="adj4" fmla="val 126179"/>
              <a:gd name="adj5" fmla="val 195701"/>
              <a:gd name="adj6" fmla="val 2994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1. </a:t>
            </a:r>
            <a:r>
              <a:rPr lang="en-US" sz="1200" dirty="0" err="1" smtClean="0"/>
              <a:t>Chọn</a:t>
            </a:r>
            <a:r>
              <a:rPr lang="en-US" sz="1200" dirty="0" smtClean="0"/>
              <a:t> Product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556" y="1758621"/>
            <a:ext cx="6651390" cy="443626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8" name="Line Callout 2 17"/>
          <p:cNvSpPr/>
          <p:nvPr/>
        </p:nvSpPr>
        <p:spPr>
          <a:xfrm>
            <a:off x="10451232" y="1894553"/>
            <a:ext cx="1628710" cy="539157"/>
          </a:xfrm>
          <a:prstGeom prst="borderCallout2">
            <a:avLst>
              <a:gd name="adj1" fmla="val 40200"/>
              <a:gd name="adj2" fmla="val 512"/>
              <a:gd name="adj3" fmla="val 39595"/>
              <a:gd name="adj4" fmla="val -13946"/>
              <a:gd name="adj5" fmla="val 159083"/>
              <a:gd name="adj6" fmla="val -3133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Hoặc</a:t>
            </a:r>
            <a:r>
              <a:rPr lang="en-US" sz="1200" dirty="0" smtClean="0"/>
              <a:t> </a:t>
            </a:r>
            <a:r>
              <a:rPr lang="en-US" sz="1200" dirty="0" err="1"/>
              <a:t>c</a:t>
            </a:r>
            <a:r>
              <a:rPr lang="en-US" sz="1200" dirty="0" err="1" smtClean="0"/>
              <a:t>họn</a:t>
            </a:r>
            <a:r>
              <a:rPr lang="en-US" sz="1200" dirty="0" smtClean="0"/>
              <a:t> </a:t>
            </a:r>
            <a:r>
              <a:rPr lang="en-US" sz="1200" dirty="0" err="1" smtClean="0"/>
              <a:t>biểu</a:t>
            </a:r>
            <a:r>
              <a:rPr lang="en-US" sz="1200" dirty="0" smtClean="0"/>
              <a:t> </a:t>
            </a:r>
            <a:r>
              <a:rPr lang="en-US" sz="1200" dirty="0" err="1" smtClean="0"/>
              <a:t>tượng</a:t>
            </a:r>
            <a:r>
              <a:rPr lang="en-US" sz="1200" dirty="0" smtClean="0"/>
              <a:t> </a:t>
            </a:r>
            <a:r>
              <a:rPr lang="en-US" sz="1200" dirty="0" err="1" smtClean="0"/>
              <a:t>để</a:t>
            </a:r>
            <a:r>
              <a:rPr lang="en-US" sz="1200" dirty="0" smtClean="0"/>
              <a:t> import </a:t>
            </a:r>
            <a:r>
              <a:rPr lang="en-US" sz="1200" dirty="0" err="1" smtClean="0"/>
              <a:t>danh</a:t>
            </a:r>
            <a:r>
              <a:rPr lang="en-US" sz="1200" dirty="0" smtClean="0"/>
              <a:t> </a:t>
            </a:r>
            <a:r>
              <a:rPr lang="en-US" sz="1200" dirty="0" err="1" smtClean="0"/>
              <a:t>mục</a:t>
            </a:r>
            <a:r>
              <a:rPr lang="en-US" sz="1200" dirty="0" smtClean="0"/>
              <a:t> product</a:t>
            </a:r>
            <a:endParaRPr lang="en-US" sz="1200" dirty="0"/>
          </a:p>
        </p:txBody>
      </p:sp>
      <p:sp>
        <p:nvSpPr>
          <p:cNvPr id="19" name="Line Callout 2 18"/>
          <p:cNvSpPr/>
          <p:nvPr/>
        </p:nvSpPr>
        <p:spPr>
          <a:xfrm>
            <a:off x="166773" y="3575408"/>
            <a:ext cx="1695426" cy="485574"/>
          </a:xfrm>
          <a:prstGeom prst="borderCallout2">
            <a:avLst>
              <a:gd name="adj1" fmla="val 31958"/>
              <a:gd name="adj2" fmla="val 99491"/>
              <a:gd name="adj3" fmla="val 32452"/>
              <a:gd name="adj4" fmla="val 126179"/>
              <a:gd name="adj5" fmla="val -122983"/>
              <a:gd name="adj6" fmla="val 2562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2</a:t>
            </a:r>
            <a:r>
              <a:rPr lang="en-US" sz="1200" dirty="0" smtClean="0"/>
              <a:t>. </a:t>
            </a:r>
            <a:r>
              <a:rPr lang="en-US" sz="1200" dirty="0" err="1" smtClean="0"/>
              <a:t>Chọn</a:t>
            </a:r>
            <a:r>
              <a:rPr lang="en-US" sz="1200" dirty="0" smtClean="0"/>
              <a:t> </a:t>
            </a:r>
            <a:r>
              <a:rPr lang="en-US" sz="1200" dirty="0" err="1" smtClean="0"/>
              <a:t>biểu</a:t>
            </a:r>
            <a:r>
              <a:rPr lang="en-US" sz="1200" dirty="0" smtClean="0"/>
              <a:t> </a:t>
            </a:r>
            <a:r>
              <a:rPr lang="en-US" sz="1200" dirty="0" err="1" smtClean="0"/>
              <a:t>tượng</a:t>
            </a:r>
            <a:r>
              <a:rPr lang="en-US" sz="1200" dirty="0" smtClean="0"/>
              <a:t> </a:t>
            </a:r>
            <a:r>
              <a:rPr lang="en-US" sz="1200" dirty="0" err="1" smtClean="0"/>
              <a:t>để</a:t>
            </a:r>
            <a:r>
              <a:rPr lang="en-US" sz="1200" dirty="0" smtClean="0"/>
              <a:t> </a:t>
            </a:r>
            <a:r>
              <a:rPr lang="en-US" sz="1200" dirty="0" err="1" smtClean="0"/>
              <a:t>thêm</a:t>
            </a:r>
            <a:r>
              <a:rPr lang="en-US" sz="1200" dirty="0" smtClean="0"/>
              <a:t> </a:t>
            </a:r>
            <a:r>
              <a:rPr lang="en-US" sz="1200" dirty="0" err="1" smtClean="0"/>
              <a:t>mới</a:t>
            </a:r>
            <a:r>
              <a:rPr lang="en-US" sz="1200" dirty="0" smtClean="0"/>
              <a:t> Product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299692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5351749" y="6350145"/>
            <a:ext cx="1488502" cy="457055"/>
            <a:chOff x="503656" y="4729308"/>
            <a:chExt cx="1628652" cy="48607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656" y="4729308"/>
              <a:ext cx="1628652" cy="40538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" t="61248" r="25274" b="9673"/>
            <a:stretch/>
          </p:blipFill>
          <p:spPr>
            <a:xfrm>
              <a:off x="527471" y="5054002"/>
              <a:ext cx="1158370" cy="161382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88" y="210022"/>
            <a:ext cx="2236307" cy="1359615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403861" y="1780795"/>
            <a:ext cx="10491788" cy="0"/>
          </a:xfrm>
          <a:prstGeom prst="line">
            <a:avLst/>
          </a:prstGeom>
          <a:ln>
            <a:solidFill>
              <a:srgbClr val="86C3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2696349" y="697849"/>
            <a:ext cx="9090311" cy="418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2</a:t>
            </a:r>
            <a:r>
              <a:rPr lang="en-US" sz="2800" dirty="0" smtClean="0"/>
              <a:t>. </a:t>
            </a:r>
            <a:r>
              <a:rPr lang="en-US" sz="2800" dirty="0" err="1"/>
              <a:t>Tạo</a:t>
            </a:r>
            <a:r>
              <a:rPr lang="en-US" sz="2800" dirty="0"/>
              <a:t> </a:t>
            </a:r>
            <a:r>
              <a:rPr lang="en-US" sz="2800" dirty="0" err="1"/>
              <a:t>thông</a:t>
            </a:r>
            <a:r>
              <a:rPr lang="en-US" sz="2800" dirty="0"/>
              <a:t> tin </a:t>
            </a:r>
            <a:r>
              <a:rPr lang="en-US" sz="2800" dirty="0" err="1"/>
              <a:t>mặt</a:t>
            </a:r>
            <a:r>
              <a:rPr lang="en-US" sz="2800" dirty="0"/>
              <a:t> </a:t>
            </a:r>
            <a:r>
              <a:rPr lang="en-US" sz="2800" dirty="0" err="1" smtClean="0"/>
              <a:t>hàng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102" y="1888532"/>
            <a:ext cx="7295795" cy="449347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4" name="Right Brace 3"/>
          <p:cNvSpPr/>
          <p:nvPr/>
        </p:nvSpPr>
        <p:spPr>
          <a:xfrm>
            <a:off x="7165073" y="3508060"/>
            <a:ext cx="204716" cy="62721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ine Callout 2 15"/>
          <p:cNvSpPr/>
          <p:nvPr/>
        </p:nvSpPr>
        <p:spPr>
          <a:xfrm>
            <a:off x="10019487" y="2745757"/>
            <a:ext cx="2126599" cy="313313"/>
          </a:xfrm>
          <a:prstGeom prst="borderCallout2">
            <a:avLst>
              <a:gd name="adj1" fmla="val 40200"/>
              <a:gd name="adj2" fmla="val 512"/>
              <a:gd name="adj3" fmla="val 38383"/>
              <a:gd name="adj4" fmla="val -28706"/>
              <a:gd name="adj5" fmla="val 343256"/>
              <a:gd name="adj6" fmla="val -1237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4. </a:t>
            </a:r>
            <a:r>
              <a:rPr lang="en-US" sz="1200" dirty="0" err="1" smtClean="0"/>
              <a:t>Chọn</a:t>
            </a:r>
            <a:r>
              <a:rPr lang="en-US" sz="1200" dirty="0" smtClean="0"/>
              <a:t> </a:t>
            </a:r>
            <a:r>
              <a:rPr lang="en-US" sz="1200" dirty="0" err="1"/>
              <a:t>thông</a:t>
            </a:r>
            <a:r>
              <a:rPr lang="en-US" sz="1200" dirty="0"/>
              <a:t> </a:t>
            </a:r>
            <a:r>
              <a:rPr lang="en-US" sz="1200" dirty="0" smtClean="0"/>
              <a:t>tin </a:t>
            </a:r>
            <a:r>
              <a:rPr lang="en-US" sz="1200" dirty="0" err="1" smtClean="0"/>
              <a:t>sản</a:t>
            </a:r>
            <a:r>
              <a:rPr lang="en-US" sz="1200" dirty="0" smtClean="0"/>
              <a:t> </a:t>
            </a:r>
            <a:r>
              <a:rPr lang="en-US" sz="1200" dirty="0" err="1" smtClean="0"/>
              <a:t>phẩm</a:t>
            </a:r>
            <a:endParaRPr lang="en-US" sz="1200" dirty="0"/>
          </a:p>
        </p:txBody>
      </p:sp>
      <p:sp>
        <p:nvSpPr>
          <p:cNvPr id="24" name="Line Callout 2 23"/>
          <p:cNvSpPr/>
          <p:nvPr/>
        </p:nvSpPr>
        <p:spPr>
          <a:xfrm>
            <a:off x="10015438" y="2166555"/>
            <a:ext cx="2126599" cy="278793"/>
          </a:xfrm>
          <a:prstGeom prst="borderCallout2">
            <a:avLst>
              <a:gd name="adj1" fmla="val 40200"/>
              <a:gd name="adj2" fmla="val 512"/>
              <a:gd name="adj3" fmla="val 38383"/>
              <a:gd name="adj4" fmla="val -28706"/>
              <a:gd name="adj5" fmla="val 381053"/>
              <a:gd name="adj6" fmla="val -1249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3. </a:t>
            </a:r>
            <a:r>
              <a:rPr lang="en-US" sz="1200" dirty="0" err="1" smtClean="0"/>
              <a:t>Nhập</a:t>
            </a:r>
            <a:r>
              <a:rPr lang="en-US" sz="1200" dirty="0" smtClean="0"/>
              <a:t> </a:t>
            </a:r>
            <a:r>
              <a:rPr lang="en-US" sz="1200" dirty="0" err="1" smtClean="0"/>
              <a:t>mã</a:t>
            </a:r>
            <a:r>
              <a:rPr lang="en-US" sz="1200" dirty="0" smtClean="0"/>
              <a:t>, </a:t>
            </a:r>
            <a:r>
              <a:rPr lang="en-US" sz="1200" dirty="0" err="1" smtClean="0"/>
              <a:t>tên</a:t>
            </a:r>
            <a:r>
              <a:rPr lang="en-US" sz="1200" dirty="0" smtClean="0"/>
              <a:t> </a:t>
            </a:r>
            <a:r>
              <a:rPr lang="en-US" sz="1200" dirty="0" err="1" smtClean="0"/>
              <a:t>sản</a:t>
            </a:r>
            <a:r>
              <a:rPr lang="en-US" sz="1200" dirty="0" smtClean="0"/>
              <a:t> </a:t>
            </a:r>
            <a:r>
              <a:rPr lang="en-US" sz="1200" dirty="0" err="1" smtClean="0"/>
              <a:t>phẩm</a:t>
            </a:r>
            <a:endParaRPr lang="en-US" sz="1200" dirty="0"/>
          </a:p>
        </p:txBody>
      </p:sp>
      <p:sp>
        <p:nvSpPr>
          <p:cNvPr id="25" name="Right Brace 24"/>
          <p:cNvSpPr/>
          <p:nvPr/>
        </p:nvSpPr>
        <p:spPr>
          <a:xfrm>
            <a:off x="7151425" y="3059070"/>
            <a:ext cx="218364" cy="35484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ine Callout 2 25"/>
          <p:cNvSpPr/>
          <p:nvPr/>
        </p:nvSpPr>
        <p:spPr>
          <a:xfrm>
            <a:off x="10015437" y="3359479"/>
            <a:ext cx="2126599" cy="245601"/>
          </a:xfrm>
          <a:prstGeom prst="borderCallout2">
            <a:avLst>
              <a:gd name="adj1" fmla="val 40200"/>
              <a:gd name="adj2" fmla="val 512"/>
              <a:gd name="adj3" fmla="val 38383"/>
              <a:gd name="adj4" fmla="val -28706"/>
              <a:gd name="adj5" fmla="val 371795"/>
              <a:gd name="adj6" fmla="val -1416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5. </a:t>
            </a:r>
            <a:r>
              <a:rPr lang="en-US" sz="1200" dirty="0" err="1" smtClean="0"/>
              <a:t>Chọn</a:t>
            </a:r>
            <a:r>
              <a:rPr lang="en-US" sz="1200" dirty="0" smtClean="0"/>
              <a:t> </a:t>
            </a:r>
            <a:r>
              <a:rPr lang="en-US" sz="1200" dirty="0" err="1" smtClean="0"/>
              <a:t>đơn</a:t>
            </a:r>
            <a:r>
              <a:rPr lang="en-US" sz="1200" dirty="0" smtClean="0"/>
              <a:t> </a:t>
            </a:r>
            <a:r>
              <a:rPr lang="en-US" sz="1200" dirty="0" err="1" smtClean="0"/>
              <a:t>vị</a:t>
            </a:r>
            <a:r>
              <a:rPr lang="en-US" sz="1200" dirty="0" smtClean="0"/>
              <a:t> </a:t>
            </a:r>
            <a:r>
              <a:rPr lang="en-US" sz="1200" dirty="0" err="1" smtClean="0"/>
              <a:t>tính</a:t>
            </a:r>
            <a:r>
              <a:rPr lang="en-US" sz="1200" dirty="0" smtClean="0"/>
              <a:t> </a:t>
            </a:r>
            <a:r>
              <a:rPr lang="en-US" sz="1200" dirty="0" err="1" smtClean="0"/>
              <a:t>cơ</a:t>
            </a:r>
            <a:r>
              <a:rPr lang="en-US" sz="1200" dirty="0" smtClean="0"/>
              <a:t> </a:t>
            </a:r>
            <a:r>
              <a:rPr lang="en-US" sz="1200" dirty="0" err="1" smtClean="0"/>
              <a:t>bản</a:t>
            </a:r>
            <a:endParaRPr lang="en-US" sz="1200" dirty="0"/>
          </a:p>
        </p:txBody>
      </p:sp>
      <p:sp>
        <p:nvSpPr>
          <p:cNvPr id="27" name="Line Callout 2 26"/>
          <p:cNvSpPr/>
          <p:nvPr/>
        </p:nvSpPr>
        <p:spPr>
          <a:xfrm>
            <a:off x="10015436" y="3808603"/>
            <a:ext cx="2126599" cy="245601"/>
          </a:xfrm>
          <a:prstGeom prst="borderCallout2">
            <a:avLst>
              <a:gd name="adj1" fmla="val 40200"/>
              <a:gd name="adj2" fmla="val 512"/>
              <a:gd name="adj3" fmla="val 38383"/>
              <a:gd name="adj4" fmla="val -28706"/>
              <a:gd name="adj5" fmla="val 277328"/>
              <a:gd name="adj6" fmla="val -1391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6. </a:t>
            </a:r>
            <a:r>
              <a:rPr lang="en-US" sz="1200" dirty="0" err="1" smtClean="0"/>
              <a:t>Nhập</a:t>
            </a:r>
            <a:r>
              <a:rPr lang="en-US" sz="1200" dirty="0" smtClean="0"/>
              <a:t> UPC </a:t>
            </a:r>
            <a:r>
              <a:rPr lang="en-US" sz="1200" dirty="0" err="1" smtClean="0"/>
              <a:t>của</a:t>
            </a:r>
            <a:r>
              <a:rPr lang="en-US" sz="1200" dirty="0" smtClean="0"/>
              <a:t> </a:t>
            </a:r>
            <a:r>
              <a:rPr lang="en-US" sz="1200" dirty="0" err="1" smtClean="0"/>
              <a:t>sản</a:t>
            </a:r>
            <a:r>
              <a:rPr lang="en-US" sz="1200" dirty="0" smtClean="0"/>
              <a:t> </a:t>
            </a:r>
            <a:r>
              <a:rPr lang="en-US" sz="1200" dirty="0" err="1" smtClean="0"/>
              <a:t>phẩm</a:t>
            </a:r>
            <a:endParaRPr lang="en-US" sz="1200" dirty="0"/>
          </a:p>
        </p:txBody>
      </p:sp>
      <p:sp>
        <p:nvSpPr>
          <p:cNvPr id="28" name="Right Brace 27"/>
          <p:cNvSpPr/>
          <p:nvPr/>
        </p:nvSpPr>
        <p:spPr>
          <a:xfrm>
            <a:off x="5636931" y="4612944"/>
            <a:ext cx="265928" cy="49359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ine Callout 2 28"/>
          <p:cNvSpPr/>
          <p:nvPr/>
        </p:nvSpPr>
        <p:spPr>
          <a:xfrm>
            <a:off x="10015435" y="4422326"/>
            <a:ext cx="2126599" cy="546010"/>
          </a:xfrm>
          <a:prstGeom prst="borderCallout2">
            <a:avLst>
              <a:gd name="adj1" fmla="val 40200"/>
              <a:gd name="adj2" fmla="val 512"/>
              <a:gd name="adj3" fmla="val 38383"/>
              <a:gd name="adj4" fmla="val -28706"/>
              <a:gd name="adj5" fmla="val 55052"/>
              <a:gd name="adj6" fmla="val -1878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7. </a:t>
            </a:r>
            <a:r>
              <a:rPr lang="en-US" sz="1200" dirty="0" err="1" smtClean="0"/>
              <a:t>Trường</a:t>
            </a:r>
            <a:r>
              <a:rPr lang="en-US" sz="1200" dirty="0" smtClean="0"/>
              <a:t> </a:t>
            </a:r>
            <a:r>
              <a:rPr lang="en-US" sz="1200" dirty="0" err="1" smtClean="0"/>
              <a:t>hợp</a:t>
            </a:r>
            <a:r>
              <a:rPr lang="en-US" sz="1200" dirty="0" smtClean="0"/>
              <a:t> </a:t>
            </a:r>
            <a:r>
              <a:rPr lang="en-US" sz="1200" dirty="0" err="1" smtClean="0"/>
              <a:t>không</a:t>
            </a:r>
            <a:r>
              <a:rPr lang="en-US" sz="1200" dirty="0" smtClean="0"/>
              <a:t> </a:t>
            </a:r>
            <a:r>
              <a:rPr lang="en-US" sz="1200" dirty="0" err="1" smtClean="0"/>
              <a:t>là</a:t>
            </a:r>
            <a:r>
              <a:rPr lang="en-US" sz="1200" dirty="0" smtClean="0"/>
              <a:t> </a:t>
            </a:r>
            <a:r>
              <a:rPr lang="en-US" sz="1200" dirty="0" err="1" smtClean="0"/>
              <a:t>sản</a:t>
            </a:r>
            <a:r>
              <a:rPr lang="en-US" sz="1200" dirty="0" smtClean="0"/>
              <a:t> </a:t>
            </a:r>
            <a:r>
              <a:rPr lang="en-US" sz="1200" dirty="0" err="1" smtClean="0"/>
              <a:t>phẩm</a:t>
            </a:r>
            <a:r>
              <a:rPr lang="en-US" sz="1200" dirty="0" smtClean="0"/>
              <a:t> </a:t>
            </a:r>
            <a:r>
              <a:rPr lang="en-US" sz="1200" dirty="0" err="1" smtClean="0"/>
              <a:t>bán</a:t>
            </a:r>
            <a:r>
              <a:rPr lang="en-US" sz="1200" dirty="0" smtClean="0"/>
              <a:t>, </a:t>
            </a:r>
            <a:r>
              <a:rPr lang="en-US" sz="1200" dirty="0" err="1"/>
              <a:t>c</a:t>
            </a:r>
            <a:r>
              <a:rPr lang="en-US" sz="1200" dirty="0" err="1" smtClean="0"/>
              <a:t>ác</a:t>
            </a:r>
            <a:r>
              <a:rPr lang="en-US" sz="1200" dirty="0" smtClean="0"/>
              <a:t> </a:t>
            </a:r>
            <a:r>
              <a:rPr lang="en-US" sz="1200" dirty="0" err="1" smtClean="0"/>
              <a:t>định</a:t>
            </a:r>
            <a:r>
              <a:rPr lang="en-US" sz="1200" dirty="0" smtClean="0"/>
              <a:t> </a:t>
            </a:r>
            <a:r>
              <a:rPr lang="en-US" sz="1200" dirty="0" err="1" smtClean="0"/>
              <a:t>loại</a:t>
            </a:r>
            <a:r>
              <a:rPr lang="en-US" sz="1200" dirty="0" smtClean="0"/>
              <a:t> item (POSM, GIFT)</a:t>
            </a:r>
            <a:endParaRPr lang="en-US" sz="1200" dirty="0"/>
          </a:p>
        </p:txBody>
      </p:sp>
      <p:sp>
        <p:nvSpPr>
          <p:cNvPr id="30" name="Line Callout 2 29"/>
          <p:cNvSpPr/>
          <p:nvPr/>
        </p:nvSpPr>
        <p:spPr>
          <a:xfrm>
            <a:off x="10015435" y="5171215"/>
            <a:ext cx="2126599" cy="410200"/>
          </a:xfrm>
          <a:prstGeom prst="borderCallout2">
            <a:avLst>
              <a:gd name="adj1" fmla="val 40200"/>
              <a:gd name="adj2" fmla="val 512"/>
              <a:gd name="adj3" fmla="val 38383"/>
              <a:gd name="adj4" fmla="val -28706"/>
              <a:gd name="adj5" fmla="val 78518"/>
              <a:gd name="adj6" fmla="val -1391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8. </a:t>
            </a:r>
            <a:r>
              <a:rPr lang="en-US" sz="1200" dirty="0" err="1" smtClean="0"/>
              <a:t>Nhập</a:t>
            </a:r>
            <a:r>
              <a:rPr lang="en-US" sz="1200" dirty="0" smtClean="0"/>
              <a:t> </a:t>
            </a:r>
            <a:r>
              <a:rPr lang="en-US" sz="1200" dirty="0" err="1" smtClean="0"/>
              <a:t>giá</a:t>
            </a:r>
            <a:r>
              <a:rPr lang="en-US" sz="1200" dirty="0" smtClean="0"/>
              <a:t> </a:t>
            </a:r>
            <a:r>
              <a:rPr lang="en-US" sz="1200" dirty="0" err="1" smtClean="0"/>
              <a:t>bán</a:t>
            </a:r>
            <a:r>
              <a:rPr lang="en-US" sz="1200" dirty="0" smtClean="0"/>
              <a:t> </a:t>
            </a:r>
            <a:r>
              <a:rPr lang="en-US" sz="1200" dirty="0" err="1" smtClean="0"/>
              <a:t>của</a:t>
            </a:r>
            <a:r>
              <a:rPr lang="en-US" sz="1200" dirty="0" smtClean="0"/>
              <a:t> </a:t>
            </a:r>
            <a:r>
              <a:rPr lang="en-US" sz="1200" dirty="0" err="1" smtClean="0"/>
              <a:t>đơn</a:t>
            </a:r>
            <a:r>
              <a:rPr lang="en-US" sz="1200" dirty="0" smtClean="0"/>
              <a:t> </a:t>
            </a:r>
            <a:r>
              <a:rPr lang="en-US" sz="1200" dirty="0" err="1" smtClean="0"/>
              <a:t>vị</a:t>
            </a:r>
            <a:r>
              <a:rPr lang="en-US" sz="1200" dirty="0" smtClean="0"/>
              <a:t> </a:t>
            </a:r>
            <a:r>
              <a:rPr lang="en-US" sz="1200" dirty="0" err="1" smtClean="0"/>
              <a:t>tính</a:t>
            </a:r>
            <a:r>
              <a:rPr lang="en-US" sz="1200" dirty="0" smtClean="0"/>
              <a:t> </a:t>
            </a:r>
            <a:r>
              <a:rPr lang="en-US" sz="1200" dirty="0" err="1" smtClean="0"/>
              <a:t>cơ</a:t>
            </a:r>
            <a:r>
              <a:rPr lang="en-US" sz="1200" dirty="0" smtClean="0"/>
              <a:t> </a:t>
            </a:r>
            <a:r>
              <a:rPr lang="en-US" sz="1200" dirty="0" err="1" smtClean="0"/>
              <a:t>bản</a:t>
            </a:r>
            <a:endParaRPr lang="en-US" sz="1200" dirty="0"/>
          </a:p>
        </p:txBody>
      </p:sp>
      <p:sp>
        <p:nvSpPr>
          <p:cNvPr id="31" name="Line Callout 2 30"/>
          <p:cNvSpPr/>
          <p:nvPr/>
        </p:nvSpPr>
        <p:spPr>
          <a:xfrm>
            <a:off x="310888" y="5581415"/>
            <a:ext cx="1695426" cy="485574"/>
          </a:xfrm>
          <a:prstGeom prst="borderCallout2">
            <a:avLst>
              <a:gd name="adj1" fmla="val 46011"/>
              <a:gd name="adj2" fmla="val 102711"/>
              <a:gd name="adj3" fmla="val 49316"/>
              <a:gd name="adj4" fmla="val 125374"/>
              <a:gd name="adj5" fmla="val 43927"/>
              <a:gd name="adj6" fmla="val 4491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10. </a:t>
            </a:r>
            <a:r>
              <a:rPr lang="en-US" sz="1200" dirty="0" err="1" smtClean="0"/>
              <a:t>Chọn</a:t>
            </a:r>
            <a:r>
              <a:rPr lang="en-US" sz="1200" dirty="0" smtClean="0"/>
              <a:t> Save</a:t>
            </a:r>
            <a:endParaRPr lang="en-US" sz="1200" dirty="0"/>
          </a:p>
        </p:txBody>
      </p:sp>
      <p:sp>
        <p:nvSpPr>
          <p:cNvPr id="32" name="Line Callout 2 31"/>
          <p:cNvSpPr/>
          <p:nvPr/>
        </p:nvSpPr>
        <p:spPr>
          <a:xfrm>
            <a:off x="310888" y="2741585"/>
            <a:ext cx="1695426" cy="485574"/>
          </a:xfrm>
          <a:prstGeom prst="borderCallout2">
            <a:avLst>
              <a:gd name="adj1" fmla="val 46011"/>
              <a:gd name="adj2" fmla="val 102711"/>
              <a:gd name="adj3" fmla="val 49316"/>
              <a:gd name="adj4" fmla="val 125374"/>
              <a:gd name="adj5" fmla="val 235051"/>
              <a:gd name="adj6" fmla="val 2463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9. </a:t>
            </a:r>
            <a:r>
              <a:rPr lang="en-US" sz="1200" dirty="0" err="1" smtClean="0"/>
              <a:t>Chọn</a:t>
            </a:r>
            <a:r>
              <a:rPr lang="en-US" sz="1200" dirty="0" smtClean="0"/>
              <a:t> </a:t>
            </a:r>
            <a:r>
              <a:rPr lang="en-US" sz="1200" dirty="0" err="1" smtClean="0"/>
              <a:t>biểu</a:t>
            </a:r>
            <a:r>
              <a:rPr lang="en-US" sz="1200" dirty="0" smtClean="0"/>
              <a:t> </a:t>
            </a:r>
            <a:r>
              <a:rPr lang="en-US" sz="1200" dirty="0" err="1" smtClean="0"/>
              <a:t>tượng</a:t>
            </a:r>
            <a:r>
              <a:rPr lang="en-US" sz="1200" dirty="0" smtClean="0"/>
              <a:t> </a:t>
            </a:r>
            <a:r>
              <a:rPr lang="en-US" sz="1200" dirty="0" err="1" smtClean="0"/>
              <a:t>để</a:t>
            </a:r>
            <a:r>
              <a:rPr lang="en-US" sz="1200" dirty="0" smtClean="0"/>
              <a:t> </a:t>
            </a:r>
            <a:r>
              <a:rPr lang="en-US" sz="1200" dirty="0" err="1" smtClean="0"/>
              <a:t>cập</a:t>
            </a:r>
            <a:r>
              <a:rPr lang="en-US" sz="1200" dirty="0" smtClean="0"/>
              <a:t> </a:t>
            </a:r>
            <a:r>
              <a:rPr lang="en-US" sz="1200" dirty="0" err="1" smtClean="0"/>
              <a:t>nhật</a:t>
            </a:r>
            <a:r>
              <a:rPr lang="en-US" sz="1200" dirty="0" smtClean="0"/>
              <a:t> product image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3900157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9588</TotalTime>
  <Words>730</Words>
  <Application>Microsoft Office PowerPoint</Application>
  <PresentationFormat>Widescreen</PresentationFormat>
  <Paragraphs>95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Segoe UI</vt:lpstr>
      <vt:lpstr>Segoe UI Light</vt:lpstr>
      <vt:lpstr>Times New Roman</vt:lpstr>
      <vt:lpstr>Univers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Jacques Dulac</dc:creator>
  <cp:lastModifiedBy>Tran Van Dung</cp:lastModifiedBy>
  <cp:revision>385</cp:revision>
  <dcterms:created xsi:type="dcterms:W3CDTF">2014-05-12T16:37:58Z</dcterms:created>
  <dcterms:modified xsi:type="dcterms:W3CDTF">2015-07-10T09:14:46Z</dcterms:modified>
</cp:coreProperties>
</file>